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sldSz cx="18288000" cy="10287000"/>
  <p:notesSz cx="6858000" cy="9144000"/>
  <p:embeddedFontLst>
    <p:embeddedFont>
      <p:font typeface="微軟正黑體" panose="020B0604030504040204" pitchFamily="34" charset="-120"/>
      <p:regular r:id="rId7"/>
      <p:bold r:id="rId8"/>
    </p:embeddedFont>
    <p:embeddedFont>
      <p:font typeface="Canva Sans" panose="02020500000000000000" charset="0"/>
      <p:regular r:id="rId9"/>
    </p:embeddedFont>
    <p:embeddedFont>
      <p:font typeface="Garet" panose="02020500000000000000" charset="0"/>
      <p:regular r:id="rId10"/>
    </p:embeddedFont>
    <p:embeddedFont>
      <p:font typeface="Garet Bold" panose="02020500000000000000" charset="0"/>
      <p:regular r:id="rId1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52" d="100"/>
          <a:sy n="52" d="100"/>
        </p:scale>
        <p:origin x="850" y="91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2.fntdata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font" Target="fonts/font1.fntdata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5.fntdata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font" Target="fonts/font3.fntdata"/><Relationship Id="rId14" Type="http://schemas.openxmlformats.org/officeDocument/2006/relationships/theme" Target="theme/theme1.xml"/></Relationships>
</file>

<file path=ppt/media/image1.jpeg>
</file>

<file path=ppt/media/image10.png>
</file>

<file path=ppt/media/image11.svg>
</file>

<file path=ppt/media/image12.jpeg>
</file>

<file path=ppt/media/image13.png>
</file>

<file path=ppt/media/image14.jpeg>
</file>

<file path=ppt/media/image15.jpeg>
</file>

<file path=ppt/media/image16.jpeg>
</file>

<file path=ppt/media/image2.jpeg>
</file>

<file path=ppt/media/image3.png>
</file>

<file path=ppt/media/image4.png>
</file>

<file path=ppt/media/image5.svg>
</file>

<file path=ppt/media/image6.png>
</file>

<file path=ppt/media/image7.svg>
</file>

<file path=ppt/media/image8.png>
</file>

<file path=ppt/media/image9.sv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10/14/2025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10/14/2025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10/14/2025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10/14/2025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10/14/2025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10/14/2025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10/14/2025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svg"/><Relationship Id="rId3" Type="http://schemas.openxmlformats.org/officeDocument/2006/relationships/image" Target="../media/image2.jpeg"/><Relationship Id="rId7" Type="http://schemas.openxmlformats.org/officeDocument/2006/relationships/image" Target="../media/image6.png"/><Relationship Id="rId12" Type="http://schemas.openxmlformats.org/officeDocument/2006/relationships/image" Target="../media/image11.sv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svg"/><Relationship Id="rId11" Type="http://schemas.openxmlformats.org/officeDocument/2006/relationships/image" Target="../media/image10.png"/><Relationship Id="rId5" Type="http://schemas.openxmlformats.org/officeDocument/2006/relationships/image" Target="../media/image4.png"/><Relationship Id="rId10" Type="http://schemas.openxmlformats.org/officeDocument/2006/relationships/image" Target="../media/image9.sv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1.sv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9.svg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089891">
                <a:alpha val="100000"/>
              </a:srgbClr>
            </a:gs>
            <a:gs pos="100000">
              <a:srgbClr val="00605B">
                <a:alpha val="100000"/>
              </a:srgbClr>
            </a:gs>
          </a:gsLst>
          <a:lin ang="27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7497567" y="1742514"/>
            <a:ext cx="11881167" cy="3827652"/>
            <a:chOff x="0" y="0"/>
            <a:chExt cx="2032943" cy="654936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032943" cy="654936"/>
            </a:xfrm>
            <a:custGeom>
              <a:avLst/>
              <a:gdLst/>
              <a:ahLst/>
              <a:cxnLst/>
              <a:rect l="l" t="t" r="r" b="b"/>
              <a:pathLst>
                <a:path w="2032943" h="654936">
                  <a:moveTo>
                    <a:pt x="1829743" y="0"/>
                  </a:moveTo>
                  <a:lnTo>
                    <a:pt x="0" y="0"/>
                  </a:lnTo>
                  <a:lnTo>
                    <a:pt x="203200" y="654936"/>
                  </a:lnTo>
                  <a:lnTo>
                    <a:pt x="2032943" y="654936"/>
                  </a:lnTo>
                  <a:lnTo>
                    <a:pt x="1829743" y="0"/>
                  </a:lnTo>
                  <a:close/>
                </a:path>
              </a:pathLst>
            </a:custGeom>
            <a:gradFill rotWithShape="1">
              <a:gsLst>
                <a:gs pos="0">
                  <a:srgbClr val="089891">
                    <a:alpha val="100000"/>
                  </a:srgbClr>
                </a:gs>
                <a:gs pos="100000">
                  <a:srgbClr val="00605B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id="4" name="TextBox 4"/>
            <p:cNvSpPr txBox="1"/>
            <p:nvPr/>
          </p:nvSpPr>
          <p:spPr>
            <a:xfrm>
              <a:off x="101600" y="-38100"/>
              <a:ext cx="1829743" cy="69303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 b="1"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10862236" y="5570166"/>
            <a:ext cx="7862021" cy="1722737"/>
            <a:chOff x="0" y="0"/>
            <a:chExt cx="4316141" cy="945759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4316141" cy="945759"/>
            </a:xfrm>
            <a:custGeom>
              <a:avLst/>
              <a:gdLst/>
              <a:ahLst/>
              <a:cxnLst/>
              <a:rect l="l" t="t" r="r" b="b"/>
              <a:pathLst>
                <a:path w="4316141" h="945759">
                  <a:moveTo>
                    <a:pt x="203200" y="0"/>
                  </a:moveTo>
                  <a:lnTo>
                    <a:pt x="4316141" y="0"/>
                  </a:lnTo>
                  <a:lnTo>
                    <a:pt x="4112941" y="945759"/>
                  </a:lnTo>
                  <a:lnTo>
                    <a:pt x="0" y="945759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101600" y="-38100"/>
              <a:ext cx="4112941" cy="98385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-2209108" y="-302970"/>
            <a:ext cx="13315894" cy="11678488"/>
            <a:chOff x="0" y="0"/>
            <a:chExt cx="695070" cy="609600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695070" cy="609600"/>
            </a:xfrm>
            <a:custGeom>
              <a:avLst/>
              <a:gdLst/>
              <a:ahLst/>
              <a:cxnLst/>
              <a:rect l="l" t="t" r="r" b="b"/>
              <a:pathLst>
                <a:path w="695070" h="609600">
                  <a:moveTo>
                    <a:pt x="491870" y="0"/>
                  </a:moveTo>
                  <a:lnTo>
                    <a:pt x="0" y="0"/>
                  </a:lnTo>
                  <a:lnTo>
                    <a:pt x="203200" y="609600"/>
                  </a:lnTo>
                  <a:lnTo>
                    <a:pt x="695070" y="609600"/>
                  </a:lnTo>
                  <a:lnTo>
                    <a:pt x="491870" y="0"/>
                  </a:lnTo>
                  <a:close/>
                </a:path>
              </a:pathLst>
            </a:custGeom>
            <a:gradFill rotWithShape="1">
              <a:gsLst>
                <a:gs pos="0">
                  <a:srgbClr val="08D6CC">
                    <a:alpha val="100000"/>
                  </a:srgbClr>
                </a:gs>
                <a:gs pos="100000">
                  <a:srgbClr val="00605B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id="10" name="TextBox 10"/>
            <p:cNvSpPr txBox="1"/>
            <p:nvPr/>
          </p:nvSpPr>
          <p:spPr>
            <a:xfrm>
              <a:off x="101600" y="-38100"/>
              <a:ext cx="491870" cy="6477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-1293029" y="-24477"/>
            <a:ext cx="10052370" cy="7333896"/>
            <a:chOff x="0" y="0"/>
            <a:chExt cx="835562" cy="609600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835562" cy="609600"/>
            </a:xfrm>
            <a:custGeom>
              <a:avLst/>
              <a:gdLst/>
              <a:ahLst/>
              <a:cxnLst/>
              <a:rect l="l" t="t" r="r" b="b"/>
              <a:pathLst>
                <a:path w="835562" h="609600">
                  <a:moveTo>
                    <a:pt x="632362" y="0"/>
                  </a:moveTo>
                  <a:lnTo>
                    <a:pt x="0" y="0"/>
                  </a:lnTo>
                  <a:lnTo>
                    <a:pt x="203200" y="609600"/>
                  </a:lnTo>
                  <a:lnTo>
                    <a:pt x="835562" y="609600"/>
                  </a:lnTo>
                  <a:lnTo>
                    <a:pt x="632362" y="0"/>
                  </a:lnTo>
                  <a:close/>
                </a:path>
              </a:pathLst>
            </a:custGeom>
            <a:blipFill>
              <a:blip r:embed="rId2"/>
              <a:stretch>
                <a:fillRect l="-4700" r="-4700"/>
              </a:stretch>
            </a:blipFill>
          </p:spPr>
        </p:sp>
      </p:grpSp>
      <p:grpSp>
        <p:nvGrpSpPr>
          <p:cNvPr id="13" name="Group 13"/>
          <p:cNvGrpSpPr/>
          <p:nvPr/>
        </p:nvGrpSpPr>
        <p:grpSpPr>
          <a:xfrm>
            <a:off x="1117162" y="7576119"/>
            <a:ext cx="10738170" cy="3799399"/>
            <a:chOff x="0" y="0"/>
            <a:chExt cx="1722901" cy="609600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1722901" cy="609600"/>
            </a:xfrm>
            <a:custGeom>
              <a:avLst/>
              <a:gdLst/>
              <a:ahLst/>
              <a:cxnLst/>
              <a:rect l="l" t="t" r="r" b="b"/>
              <a:pathLst>
                <a:path w="1722901" h="609600">
                  <a:moveTo>
                    <a:pt x="1519701" y="0"/>
                  </a:moveTo>
                  <a:lnTo>
                    <a:pt x="0" y="0"/>
                  </a:lnTo>
                  <a:lnTo>
                    <a:pt x="203200" y="609600"/>
                  </a:lnTo>
                  <a:lnTo>
                    <a:pt x="1722901" y="609600"/>
                  </a:lnTo>
                  <a:lnTo>
                    <a:pt x="1519701" y="0"/>
                  </a:lnTo>
                  <a:close/>
                </a:path>
              </a:pathLst>
            </a:custGeom>
            <a:blipFill>
              <a:blip r:embed="rId3"/>
              <a:stretch>
                <a:fillRect t="-44209" b="-44209"/>
              </a:stretch>
            </a:blipFill>
          </p:spPr>
        </p:sp>
      </p:grpSp>
      <p:sp>
        <p:nvSpPr>
          <p:cNvPr id="15" name="Freeform 15"/>
          <p:cNvSpPr/>
          <p:nvPr/>
        </p:nvSpPr>
        <p:spPr>
          <a:xfrm rot="-6457784">
            <a:off x="3918362" y="1274564"/>
            <a:ext cx="8913335" cy="935900"/>
          </a:xfrm>
          <a:custGeom>
            <a:avLst/>
            <a:gdLst/>
            <a:ahLst/>
            <a:cxnLst/>
            <a:rect l="l" t="t" r="r" b="b"/>
            <a:pathLst>
              <a:path w="8913335" h="935900">
                <a:moveTo>
                  <a:pt x="0" y="0"/>
                </a:moveTo>
                <a:lnTo>
                  <a:pt x="8913334" y="0"/>
                </a:lnTo>
                <a:lnTo>
                  <a:pt x="8913334" y="935900"/>
                </a:lnTo>
                <a:lnTo>
                  <a:pt x="0" y="9359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18999"/>
            </a:blip>
            <a:stretch>
              <a:fillRect/>
            </a:stretch>
          </a:blipFill>
        </p:spPr>
      </p:sp>
      <p:grpSp>
        <p:nvGrpSpPr>
          <p:cNvPr id="16" name="Group 16"/>
          <p:cNvGrpSpPr/>
          <p:nvPr/>
        </p:nvGrpSpPr>
        <p:grpSpPr>
          <a:xfrm>
            <a:off x="-1075597" y="2108987"/>
            <a:ext cx="6054146" cy="8596256"/>
            <a:chOff x="0" y="0"/>
            <a:chExt cx="429327" cy="609600"/>
          </a:xfrm>
        </p:grpSpPr>
        <p:sp>
          <p:nvSpPr>
            <p:cNvPr id="17" name="Freeform 17"/>
            <p:cNvSpPr/>
            <p:nvPr/>
          </p:nvSpPr>
          <p:spPr>
            <a:xfrm>
              <a:off x="0" y="0"/>
              <a:ext cx="429327" cy="609600"/>
            </a:xfrm>
            <a:custGeom>
              <a:avLst/>
              <a:gdLst/>
              <a:ahLst/>
              <a:cxnLst/>
              <a:rect l="l" t="t" r="r" b="b"/>
              <a:pathLst>
                <a:path w="429327" h="609600">
                  <a:moveTo>
                    <a:pt x="226127" y="0"/>
                  </a:moveTo>
                  <a:lnTo>
                    <a:pt x="0" y="0"/>
                  </a:lnTo>
                  <a:lnTo>
                    <a:pt x="203200" y="609600"/>
                  </a:lnTo>
                  <a:lnTo>
                    <a:pt x="429327" y="609600"/>
                  </a:lnTo>
                  <a:lnTo>
                    <a:pt x="226127" y="0"/>
                  </a:lnTo>
                  <a:close/>
                </a:path>
              </a:pathLst>
            </a:custGeom>
            <a:gradFill rotWithShape="1">
              <a:gsLst>
                <a:gs pos="0">
                  <a:srgbClr val="08D6CC">
                    <a:alpha val="0"/>
                  </a:srgbClr>
                </a:gs>
                <a:gs pos="100000">
                  <a:srgbClr val="00605B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id="18" name="TextBox 18"/>
            <p:cNvSpPr txBox="1"/>
            <p:nvPr/>
          </p:nvSpPr>
          <p:spPr>
            <a:xfrm>
              <a:off x="101600" y="-38100"/>
              <a:ext cx="226127" cy="6477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9" name="Freeform 19"/>
          <p:cNvSpPr/>
          <p:nvPr/>
        </p:nvSpPr>
        <p:spPr>
          <a:xfrm>
            <a:off x="16854001" y="667658"/>
            <a:ext cx="622756" cy="670531"/>
          </a:xfrm>
          <a:custGeom>
            <a:avLst/>
            <a:gdLst/>
            <a:ahLst/>
            <a:cxnLst/>
            <a:rect l="l" t="t" r="r" b="b"/>
            <a:pathLst>
              <a:path w="622756" h="670531">
                <a:moveTo>
                  <a:pt x="0" y="0"/>
                </a:moveTo>
                <a:lnTo>
                  <a:pt x="622755" y="0"/>
                </a:lnTo>
                <a:lnTo>
                  <a:pt x="622755" y="670531"/>
                </a:lnTo>
                <a:lnTo>
                  <a:pt x="0" y="670531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sp>
        <p:nvSpPr>
          <p:cNvPr id="20" name="Freeform 20"/>
          <p:cNvSpPr/>
          <p:nvPr/>
        </p:nvSpPr>
        <p:spPr>
          <a:xfrm>
            <a:off x="16689720" y="8613217"/>
            <a:ext cx="753533" cy="753533"/>
          </a:xfrm>
          <a:custGeom>
            <a:avLst/>
            <a:gdLst/>
            <a:ahLst/>
            <a:cxnLst/>
            <a:rect l="l" t="t" r="r" b="b"/>
            <a:pathLst>
              <a:path w="753533" h="753533">
                <a:moveTo>
                  <a:pt x="0" y="0"/>
                </a:moveTo>
                <a:lnTo>
                  <a:pt x="753533" y="0"/>
                </a:lnTo>
                <a:lnTo>
                  <a:pt x="753533" y="753533"/>
                </a:lnTo>
                <a:lnTo>
                  <a:pt x="0" y="753533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</p:sp>
      <p:sp>
        <p:nvSpPr>
          <p:cNvPr id="21" name="Freeform 21"/>
          <p:cNvSpPr/>
          <p:nvPr/>
        </p:nvSpPr>
        <p:spPr>
          <a:xfrm rot="9718507">
            <a:off x="9738774" y="8776458"/>
            <a:ext cx="863987" cy="1814146"/>
          </a:xfrm>
          <a:custGeom>
            <a:avLst/>
            <a:gdLst/>
            <a:ahLst/>
            <a:cxnLst/>
            <a:rect l="l" t="t" r="r" b="b"/>
            <a:pathLst>
              <a:path w="863987" h="1814146">
                <a:moveTo>
                  <a:pt x="0" y="0"/>
                </a:moveTo>
                <a:lnTo>
                  <a:pt x="863987" y="0"/>
                </a:lnTo>
                <a:lnTo>
                  <a:pt x="863987" y="1814146"/>
                </a:lnTo>
                <a:lnTo>
                  <a:pt x="0" y="1814146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alphaModFix amt="44999"/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a:blipFill>
        </p:spPr>
      </p:sp>
      <p:sp>
        <p:nvSpPr>
          <p:cNvPr id="22" name="Freeform 22"/>
          <p:cNvSpPr/>
          <p:nvPr/>
        </p:nvSpPr>
        <p:spPr>
          <a:xfrm rot="-1062160">
            <a:off x="-374980" y="999012"/>
            <a:ext cx="1461335" cy="3068420"/>
          </a:xfrm>
          <a:custGeom>
            <a:avLst/>
            <a:gdLst/>
            <a:ahLst/>
            <a:cxnLst/>
            <a:rect l="l" t="t" r="r" b="b"/>
            <a:pathLst>
              <a:path w="1461335" h="3068420">
                <a:moveTo>
                  <a:pt x="0" y="0"/>
                </a:moveTo>
                <a:lnTo>
                  <a:pt x="1461335" y="0"/>
                </a:lnTo>
                <a:lnTo>
                  <a:pt x="1461335" y="3068420"/>
                </a:lnTo>
                <a:lnTo>
                  <a:pt x="0" y="3068420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alphaModFix amt="44999"/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a:blipFill>
        </p:spPr>
      </p:sp>
      <p:sp>
        <p:nvSpPr>
          <p:cNvPr id="23" name="Freeform 23"/>
          <p:cNvSpPr/>
          <p:nvPr/>
        </p:nvSpPr>
        <p:spPr>
          <a:xfrm>
            <a:off x="8404721" y="-2867562"/>
            <a:ext cx="4519124" cy="4519124"/>
          </a:xfrm>
          <a:custGeom>
            <a:avLst/>
            <a:gdLst/>
            <a:ahLst/>
            <a:cxnLst/>
            <a:rect l="l" t="t" r="r" b="b"/>
            <a:pathLst>
              <a:path w="4519124" h="4519124">
                <a:moveTo>
                  <a:pt x="0" y="0"/>
                </a:moveTo>
                <a:lnTo>
                  <a:pt x="4519124" y="0"/>
                </a:lnTo>
                <a:lnTo>
                  <a:pt x="4519124" y="4519125"/>
                </a:lnTo>
                <a:lnTo>
                  <a:pt x="0" y="4519125"/>
                </a:lnTo>
                <a:lnTo>
                  <a:pt x="0" y="0"/>
                </a:lnTo>
                <a:close/>
              </a:path>
            </a:pathLst>
          </a:custGeom>
          <a:blipFill>
            <a:blip r:embed="rId11">
              <a:alphaModFix amt="6999"/>
              <a:extLs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/>
            </a:stretch>
          </a:blipFill>
        </p:spPr>
      </p:sp>
      <p:sp>
        <p:nvSpPr>
          <p:cNvPr id="24" name="TextBox 24"/>
          <p:cNvSpPr txBox="1"/>
          <p:nvPr/>
        </p:nvSpPr>
        <p:spPr>
          <a:xfrm>
            <a:off x="6734889" y="3785346"/>
            <a:ext cx="10897466" cy="94309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>
            <a:defPPr>
              <a:defRPr lang="en-US"/>
            </a:defPPr>
            <a:lvl1pPr algn="r">
              <a:lnSpc>
                <a:spcPts val="7129"/>
              </a:lnSpc>
              <a:defRPr sz="7129" b="1">
                <a:solidFill>
                  <a:srgbClr val="FFFF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Garet Bold"/>
              </a:defRPr>
            </a:lvl1pPr>
          </a:lstStyle>
          <a:p>
            <a:r>
              <a:rPr lang="en-US" dirty="0" err="1">
                <a:sym typeface="Garet Bold"/>
              </a:rPr>
              <a:t>臺灣空氣品質分析</a:t>
            </a:r>
            <a:endParaRPr lang="en-US" dirty="0">
              <a:sym typeface="Garet Bold"/>
            </a:endParaRPr>
          </a:p>
        </p:txBody>
      </p:sp>
      <p:sp>
        <p:nvSpPr>
          <p:cNvPr id="25" name="TextBox 25"/>
          <p:cNvSpPr txBox="1"/>
          <p:nvPr/>
        </p:nvSpPr>
        <p:spPr>
          <a:xfrm>
            <a:off x="14793246" y="5644315"/>
            <a:ext cx="6853161" cy="150776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4044"/>
              </a:lnSpc>
            </a:pPr>
            <a:r>
              <a:rPr lang="en-US" sz="2889" b="1" dirty="0" err="1">
                <a:solidFill>
                  <a:srgbClr val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Garet Bold"/>
                <a:sym typeface="Garet Bold"/>
              </a:rPr>
              <a:t>資管四乙</a:t>
            </a:r>
            <a:r>
              <a:rPr lang="en-US" sz="2889" b="1" dirty="0">
                <a:solidFill>
                  <a:srgbClr val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Garet Bold"/>
                <a:sym typeface="Garet Bold"/>
              </a:rPr>
              <a:t> </a:t>
            </a:r>
            <a:r>
              <a:rPr lang="en-US" sz="2889" b="1" dirty="0" err="1">
                <a:solidFill>
                  <a:srgbClr val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Garet Bold"/>
                <a:sym typeface="Garet Bold"/>
              </a:rPr>
              <a:t>潘驄杰</a:t>
            </a:r>
            <a:endParaRPr lang="en-US" sz="2889" b="1" dirty="0">
              <a:solidFill>
                <a:srgbClr val="000000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Garet Bold"/>
              <a:sym typeface="Garet Bold"/>
            </a:endParaRPr>
          </a:p>
          <a:p>
            <a:pPr algn="just">
              <a:lnSpc>
                <a:spcPts val="4044"/>
              </a:lnSpc>
            </a:pPr>
            <a:r>
              <a:rPr lang="en-US" sz="2889" b="1" dirty="0" err="1">
                <a:solidFill>
                  <a:srgbClr val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Garet Bold"/>
                <a:sym typeface="Garet Bold"/>
              </a:rPr>
              <a:t>資訊碩專二</a:t>
            </a:r>
            <a:r>
              <a:rPr lang="en-US" sz="2889" b="1" dirty="0">
                <a:solidFill>
                  <a:srgbClr val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Garet Bold"/>
                <a:sym typeface="Garet Bold"/>
              </a:rPr>
              <a:t>  </a:t>
            </a:r>
            <a:r>
              <a:rPr lang="en-US" sz="2889" b="1" dirty="0" err="1">
                <a:solidFill>
                  <a:srgbClr val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Garet Bold"/>
                <a:sym typeface="Garet Bold"/>
              </a:rPr>
              <a:t>黎彥德</a:t>
            </a:r>
            <a:r>
              <a:rPr lang="en-US" sz="2889" b="1" dirty="0">
                <a:solidFill>
                  <a:srgbClr val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Garet Bold"/>
                <a:sym typeface="Garet Bold"/>
              </a:rPr>
              <a:t> </a:t>
            </a:r>
          </a:p>
          <a:p>
            <a:pPr algn="just">
              <a:lnSpc>
                <a:spcPts val="4044"/>
              </a:lnSpc>
              <a:spcBef>
                <a:spcPct val="0"/>
              </a:spcBef>
            </a:pPr>
            <a:r>
              <a:rPr lang="en-US" sz="2889" b="1" dirty="0" err="1">
                <a:solidFill>
                  <a:srgbClr val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Garet Bold"/>
                <a:sym typeface="Garet Bold"/>
              </a:rPr>
              <a:t>資訊碩一</a:t>
            </a:r>
            <a:r>
              <a:rPr lang="en-US" sz="2889" b="1" dirty="0">
                <a:solidFill>
                  <a:srgbClr val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Garet Bold"/>
                <a:sym typeface="Garet Bold"/>
              </a:rPr>
              <a:t>  </a:t>
            </a:r>
            <a:r>
              <a:rPr lang="en-US" sz="2889" b="1" dirty="0" err="1">
                <a:solidFill>
                  <a:srgbClr val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Garet Bold"/>
                <a:sym typeface="Garet Bold"/>
              </a:rPr>
              <a:t>張家睿</a:t>
            </a:r>
            <a:endParaRPr lang="en-US" sz="2889" b="1" dirty="0">
              <a:solidFill>
                <a:srgbClr val="000000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Garet Bold"/>
              <a:sym typeface="Garet Bold"/>
            </a:endParaRPr>
          </a:p>
        </p:txBody>
      </p:sp>
      <p:sp>
        <p:nvSpPr>
          <p:cNvPr id="26" name="TextBox 26"/>
          <p:cNvSpPr txBox="1"/>
          <p:nvPr/>
        </p:nvSpPr>
        <p:spPr>
          <a:xfrm>
            <a:off x="11704402" y="6196584"/>
            <a:ext cx="2438886" cy="422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>
            <a:defPPr>
              <a:defRPr lang="en-US"/>
            </a:defPPr>
            <a:lvl1pPr algn="just">
              <a:lnSpc>
                <a:spcPts val="4044"/>
              </a:lnSpc>
              <a:defRPr sz="2889" b="1">
                <a:solidFill>
                  <a:srgbClr val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Garet Bold"/>
              </a:defRPr>
            </a:lvl1pPr>
          </a:lstStyle>
          <a:p>
            <a:r>
              <a:rPr lang="en-US" dirty="0">
                <a:sym typeface="Garet"/>
              </a:rPr>
              <a:t>Presented by:</a:t>
            </a:r>
          </a:p>
        </p:txBody>
      </p:sp>
      <p:sp>
        <p:nvSpPr>
          <p:cNvPr id="27" name="TextBox 27"/>
          <p:cNvSpPr txBox="1"/>
          <p:nvPr/>
        </p:nvSpPr>
        <p:spPr>
          <a:xfrm>
            <a:off x="6734889" y="2432675"/>
            <a:ext cx="10897466" cy="94309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7129"/>
              </a:lnSpc>
            </a:pPr>
            <a:r>
              <a:rPr lang="en-US" sz="7129" b="1" dirty="0" err="1">
                <a:solidFill>
                  <a:srgbClr val="FFFF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Garet Bold"/>
                <a:sym typeface="Garet Bold"/>
              </a:rPr>
              <a:t>人工智慧產業分析報告</a:t>
            </a:r>
            <a:endParaRPr lang="en-US" sz="7129" b="1" dirty="0">
              <a:solidFill>
                <a:srgbClr val="FFFFFF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Garet Bold"/>
              <a:sym typeface="Garet Bold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089891">
                <a:alpha val="100000"/>
              </a:srgbClr>
            </a:gs>
            <a:gs pos="100000">
              <a:srgbClr val="00605B">
                <a:alpha val="100000"/>
              </a:srgbClr>
            </a:gs>
          </a:gsLst>
          <a:lin ang="27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68867" y="0"/>
            <a:ext cx="18425734" cy="5525994"/>
            <a:chOff x="0" y="0"/>
            <a:chExt cx="2854628" cy="856121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854628" cy="856121"/>
            </a:xfrm>
            <a:custGeom>
              <a:avLst/>
              <a:gdLst/>
              <a:ahLst/>
              <a:cxnLst/>
              <a:rect l="l" t="t" r="r" b="b"/>
              <a:pathLst>
                <a:path w="2854628" h="856121">
                  <a:moveTo>
                    <a:pt x="0" y="0"/>
                  </a:moveTo>
                  <a:lnTo>
                    <a:pt x="2854628" y="0"/>
                  </a:lnTo>
                  <a:lnTo>
                    <a:pt x="2854628" y="856121"/>
                  </a:lnTo>
                  <a:lnTo>
                    <a:pt x="0" y="856121"/>
                  </a:lnTo>
                  <a:close/>
                </a:path>
              </a:pathLst>
            </a:custGeom>
            <a:blipFill>
              <a:blip r:embed="rId2"/>
              <a:stretch>
                <a:fillRect t="-43779" b="-43779"/>
              </a:stretch>
            </a:blipFill>
          </p:spPr>
        </p:sp>
      </p:grpSp>
      <p:grpSp>
        <p:nvGrpSpPr>
          <p:cNvPr id="4" name="Group 4"/>
          <p:cNvGrpSpPr/>
          <p:nvPr/>
        </p:nvGrpSpPr>
        <p:grpSpPr>
          <a:xfrm>
            <a:off x="5066856" y="891591"/>
            <a:ext cx="13851628" cy="1041349"/>
            <a:chOff x="0" y="0"/>
            <a:chExt cx="3648166" cy="274265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3648166" cy="274265"/>
            </a:xfrm>
            <a:custGeom>
              <a:avLst/>
              <a:gdLst/>
              <a:ahLst/>
              <a:cxnLst/>
              <a:rect l="l" t="t" r="r" b="b"/>
              <a:pathLst>
                <a:path w="3648166" h="274265">
                  <a:moveTo>
                    <a:pt x="0" y="0"/>
                  </a:moveTo>
                  <a:lnTo>
                    <a:pt x="3648166" y="0"/>
                  </a:lnTo>
                  <a:lnTo>
                    <a:pt x="3648166" y="274265"/>
                  </a:lnTo>
                  <a:lnTo>
                    <a:pt x="0" y="274265"/>
                  </a:lnTo>
                  <a:close/>
                </a:path>
              </a:pathLst>
            </a:custGeom>
            <a:gradFill rotWithShape="1">
              <a:gsLst>
                <a:gs pos="0">
                  <a:srgbClr val="08D6CC">
                    <a:alpha val="0"/>
                  </a:srgbClr>
                </a:gs>
                <a:gs pos="50000">
                  <a:srgbClr val="00605B">
                    <a:alpha val="100000"/>
                  </a:srgbClr>
                </a:gs>
                <a:gs pos="100000">
                  <a:srgbClr val="00605B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6" name="TextBox 6"/>
            <p:cNvSpPr txBox="1"/>
            <p:nvPr/>
          </p:nvSpPr>
          <p:spPr>
            <a:xfrm>
              <a:off x="0" y="-38100"/>
              <a:ext cx="3648166" cy="31236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7" name="Group 7"/>
          <p:cNvGrpSpPr/>
          <p:nvPr/>
        </p:nvGrpSpPr>
        <p:grpSpPr>
          <a:xfrm>
            <a:off x="-68867" y="2929236"/>
            <a:ext cx="18425734" cy="2596758"/>
            <a:chOff x="0" y="0"/>
            <a:chExt cx="4852868" cy="683920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4852868" cy="683920"/>
            </a:xfrm>
            <a:custGeom>
              <a:avLst/>
              <a:gdLst/>
              <a:ahLst/>
              <a:cxnLst/>
              <a:rect l="l" t="t" r="r" b="b"/>
              <a:pathLst>
                <a:path w="4852868" h="683920">
                  <a:moveTo>
                    <a:pt x="0" y="0"/>
                  </a:moveTo>
                  <a:lnTo>
                    <a:pt x="4852868" y="0"/>
                  </a:lnTo>
                  <a:lnTo>
                    <a:pt x="4852868" y="683920"/>
                  </a:lnTo>
                  <a:lnTo>
                    <a:pt x="0" y="683920"/>
                  </a:lnTo>
                  <a:close/>
                </a:path>
              </a:pathLst>
            </a:custGeom>
            <a:gradFill rotWithShape="1">
              <a:gsLst>
                <a:gs pos="0">
                  <a:srgbClr val="08D6CC">
                    <a:alpha val="0"/>
                  </a:srgbClr>
                </a:gs>
                <a:gs pos="100000">
                  <a:srgbClr val="00605B">
                    <a:alpha val="100000"/>
                  </a:srgbClr>
                </a:gs>
              </a:gsLst>
              <a:lin ang="5400000"/>
            </a:gradFill>
          </p:spPr>
        </p:sp>
        <p:sp>
          <p:nvSpPr>
            <p:cNvPr id="9" name="TextBox 9"/>
            <p:cNvSpPr txBox="1"/>
            <p:nvPr/>
          </p:nvSpPr>
          <p:spPr>
            <a:xfrm>
              <a:off x="0" y="-38100"/>
              <a:ext cx="4852868" cy="72202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0" name="Group 10"/>
          <p:cNvGrpSpPr/>
          <p:nvPr/>
        </p:nvGrpSpPr>
        <p:grpSpPr>
          <a:xfrm>
            <a:off x="1155909" y="2115347"/>
            <a:ext cx="16103391" cy="7348702"/>
            <a:chOff x="0" y="0"/>
            <a:chExt cx="3980414" cy="1816442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3980414" cy="1816442"/>
            </a:xfrm>
            <a:custGeom>
              <a:avLst/>
              <a:gdLst/>
              <a:ahLst/>
              <a:cxnLst/>
              <a:rect l="l" t="t" r="r" b="b"/>
              <a:pathLst>
                <a:path w="3980414" h="1816442">
                  <a:moveTo>
                    <a:pt x="14423" y="0"/>
                  </a:moveTo>
                  <a:lnTo>
                    <a:pt x="3965991" y="0"/>
                  </a:lnTo>
                  <a:cubicBezTo>
                    <a:pt x="3969816" y="0"/>
                    <a:pt x="3973485" y="1520"/>
                    <a:pt x="3976189" y="4224"/>
                  </a:cubicBezTo>
                  <a:cubicBezTo>
                    <a:pt x="3978894" y="6929"/>
                    <a:pt x="3980414" y="10598"/>
                    <a:pt x="3980414" y="14423"/>
                  </a:cubicBezTo>
                  <a:lnTo>
                    <a:pt x="3980414" y="1802019"/>
                  </a:lnTo>
                  <a:cubicBezTo>
                    <a:pt x="3980414" y="1805844"/>
                    <a:pt x="3978894" y="1809513"/>
                    <a:pt x="3976189" y="1812218"/>
                  </a:cubicBezTo>
                  <a:cubicBezTo>
                    <a:pt x="3973485" y="1814923"/>
                    <a:pt x="3969816" y="1816442"/>
                    <a:pt x="3965991" y="1816442"/>
                  </a:cubicBezTo>
                  <a:lnTo>
                    <a:pt x="14423" y="1816442"/>
                  </a:lnTo>
                  <a:cubicBezTo>
                    <a:pt x="10598" y="1816442"/>
                    <a:pt x="6929" y="1814923"/>
                    <a:pt x="4224" y="1812218"/>
                  </a:cubicBezTo>
                  <a:cubicBezTo>
                    <a:pt x="1520" y="1809513"/>
                    <a:pt x="0" y="1805844"/>
                    <a:pt x="0" y="1802019"/>
                  </a:cubicBezTo>
                  <a:lnTo>
                    <a:pt x="0" y="14423"/>
                  </a:lnTo>
                  <a:cubicBezTo>
                    <a:pt x="0" y="10598"/>
                    <a:pt x="1520" y="6929"/>
                    <a:pt x="4224" y="4224"/>
                  </a:cubicBezTo>
                  <a:cubicBezTo>
                    <a:pt x="6929" y="1520"/>
                    <a:pt x="10598" y="0"/>
                    <a:pt x="14423" y="0"/>
                  </a:cubicBezTo>
                  <a:close/>
                </a:path>
              </a:pathLst>
            </a:custGeom>
            <a:solidFill>
              <a:srgbClr val="0AAAA2"/>
            </a:solidFill>
          </p:spPr>
        </p:sp>
        <p:sp>
          <p:nvSpPr>
            <p:cNvPr id="12" name="TextBox 12"/>
            <p:cNvSpPr txBox="1"/>
            <p:nvPr/>
          </p:nvSpPr>
          <p:spPr>
            <a:xfrm>
              <a:off x="0" y="-38100"/>
              <a:ext cx="3980414" cy="185454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3" name="Group 13"/>
          <p:cNvGrpSpPr/>
          <p:nvPr/>
        </p:nvGrpSpPr>
        <p:grpSpPr>
          <a:xfrm>
            <a:off x="5066856" y="3106386"/>
            <a:ext cx="11659569" cy="6021593"/>
            <a:chOff x="0" y="0"/>
            <a:chExt cx="1671465" cy="863229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1671465" cy="863229"/>
            </a:xfrm>
            <a:custGeom>
              <a:avLst/>
              <a:gdLst/>
              <a:ahLst/>
              <a:cxnLst/>
              <a:rect l="l" t="t" r="r" b="b"/>
              <a:pathLst>
                <a:path w="1671465" h="863229">
                  <a:moveTo>
                    <a:pt x="0" y="0"/>
                  </a:moveTo>
                  <a:lnTo>
                    <a:pt x="1671465" y="0"/>
                  </a:lnTo>
                  <a:lnTo>
                    <a:pt x="1671465" y="863229"/>
                  </a:lnTo>
                  <a:lnTo>
                    <a:pt x="0" y="863229"/>
                  </a:lnTo>
                  <a:close/>
                </a:path>
              </a:pathLst>
            </a:custGeom>
            <a:blipFill>
              <a:blip r:embed="rId3"/>
              <a:stretch>
                <a:fillRect l="-2023" r="-2023"/>
              </a:stretch>
            </a:blipFill>
          </p:spPr>
        </p:sp>
      </p:grpSp>
      <p:sp>
        <p:nvSpPr>
          <p:cNvPr id="15" name="TextBox 15"/>
          <p:cNvSpPr txBox="1"/>
          <p:nvPr/>
        </p:nvSpPr>
        <p:spPr>
          <a:xfrm>
            <a:off x="6703079" y="933450"/>
            <a:ext cx="10915435" cy="78566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719"/>
              </a:lnSpc>
              <a:spcBef>
                <a:spcPct val="0"/>
              </a:spcBef>
            </a:pPr>
            <a:r>
              <a:rPr lang="en-US" sz="4800" b="1" dirty="0" err="1">
                <a:solidFill>
                  <a:srgbClr val="FFFF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Garet Bold"/>
                <a:sym typeface="Garet Bold"/>
              </a:rPr>
              <a:t>數據擷取</a:t>
            </a:r>
            <a:endParaRPr lang="en-US" sz="4800" b="1" dirty="0">
              <a:solidFill>
                <a:srgbClr val="FFFFFF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Garet Bold"/>
              <a:sym typeface="Garet Bold"/>
            </a:endParaRPr>
          </a:p>
        </p:txBody>
      </p:sp>
      <p:sp>
        <p:nvSpPr>
          <p:cNvPr id="16" name="TextBox 16"/>
          <p:cNvSpPr txBox="1"/>
          <p:nvPr/>
        </p:nvSpPr>
        <p:spPr>
          <a:xfrm>
            <a:off x="1784441" y="9608356"/>
            <a:ext cx="11399479" cy="3562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939"/>
              </a:lnSpc>
              <a:spcBef>
                <a:spcPct val="0"/>
              </a:spcBef>
            </a:pPr>
            <a:r>
              <a:rPr lang="en-US" sz="2099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資料來源:https://www.kaggle.com/datasets/taweilo/taiwan-air-quality-data-20162024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1359501" y="2165633"/>
            <a:ext cx="15568997" cy="72686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211"/>
              </a:lnSpc>
              <a:spcBef>
                <a:spcPct val="0"/>
              </a:spcBef>
            </a:pPr>
            <a:r>
              <a:rPr lang="en-US" sz="4436" b="1" dirty="0" err="1">
                <a:solidFill>
                  <a:srgbClr val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Canva Sans"/>
                <a:sym typeface="Canva Sans"/>
              </a:rPr>
              <a:t>環保署監測網每小記錄</a:t>
            </a:r>
            <a:r>
              <a:rPr lang="en-US" sz="4436" b="1" dirty="0">
                <a:solidFill>
                  <a:srgbClr val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Canva Sans"/>
                <a:sym typeface="Canva Sans"/>
              </a:rPr>
              <a:t>(2016-11-15 ~2024-8-31))</a:t>
            </a:r>
          </a:p>
        </p:txBody>
      </p:sp>
      <p:grpSp>
        <p:nvGrpSpPr>
          <p:cNvPr id="18" name="Group 18"/>
          <p:cNvGrpSpPr/>
          <p:nvPr/>
        </p:nvGrpSpPr>
        <p:grpSpPr>
          <a:xfrm>
            <a:off x="-5865001" y="3210224"/>
            <a:ext cx="17067804" cy="1933275"/>
            <a:chOff x="0" y="-57149"/>
            <a:chExt cx="22757072" cy="2577700"/>
          </a:xfrm>
        </p:grpSpPr>
        <p:sp>
          <p:nvSpPr>
            <p:cNvPr id="19" name="TextBox 19"/>
            <p:cNvSpPr txBox="1"/>
            <p:nvPr/>
          </p:nvSpPr>
          <p:spPr>
            <a:xfrm>
              <a:off x="1285885" y="-57149"/>
              <a:ext cx="21471187" cy="62272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>
              <a:defPPr>
                <a:defRPr lang="en-US"/>
              </a:defPPr>
              <a:lvl1pPr algn="ctr">
                <a:lnSpc>
                  <a:spcPts val="3919"/>
                </a:lnSpc>
                <a:spcBef>
                  <a:spcPct val="0"/>
                </a:spcBef>
                <a:defRPr sz="2799">
                  <a:solidFill>
                    <a:srgbClr val="000000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Canva Sans"/>
                </a:defRPr>
              </a:lvl1pPr>
            </a:lstStyle>
            <a:p>
              <a:r>
                <a:rPr lang="en-US" dirty="0">
                  <a:sym typeface="Canva Sans"/>
                </a:rPr>
                <a:t>數據筆數:5,882,208</a:t>
              </a:r>
            </a:p>
          </p:txBody>
        </p:sp>
        <p:sp>
          <p:nvSpPr>
            <p:cNvPr id="20" name="TextBox 20"/>
            <p:cNvSpPr txBox="1"/>
            <p:nvPr/>
          </p:nvSpPr>
          <p:spPr>
            <a:xfrm>
              <a:off x="0" y="940224"/>
              <a:ext cx="21471187" cy="62272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>
              <a:defPPr>
                <a:defRPr lang="en-US"/>
              </a:defPPr>
              <a:lvl1pPr algn="ctr">
                <a:lnSpc>
                  <a:spcPts val="3919"/>
                </a:lnSpc>
                <a:spcBef>
                  <a:spcPct val="0"/>
                </a:spcBef>
                <a:defRPr sz="2799">
                  <a:solidFill>
                    <a:srgbClr val="000000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Canva Sans"/>
                </a:defRPr>
              </a:lvl1pPr>
            </a:lstStyle>
            <a:p>
              <a:r>
                <a:rPr lang="en-US" dirty="0">
                  <a:sym typeface="Canva Sans"/>
                </a:rPr>
                <a:t>縣市:22</a:t>
              </a:r>
            </a:p>
          </p:txBody>
        </p:sp>
        <p:sp>
          <p:nvSpPr>
            <p:cNvPr id="21" name="TextBox 21"/>
            <p:cNvSpPr txBox="1"/>
            <p:nvPr/>
          </p:nvSpPr>
          <p:spPr>
            <a:xfrm>
              <a:off x="387807" y="1897827"/>
              <a:ext cx="21471187" cy="62272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>
              <a:defPPr>
                <a:defRPr lang="en-US"/>
              </a:defPPr>
              <a:lvl1pPr algn="ctr">
                <a:lnSpc>
                  <a:spcPts val="3919"/>
                </a:lnSpc>
                <a:spcBef>
                  <a:spcPct val="0"/>
                </a:spcBef>
                <a:defRPr sz="2799">
                  <a:solidFill>
                    <a:srgbClr val="000000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Canva Sans"/>
                </a:defRPr>
              </a:lvl1pPr>
            </a:lstStyle>
            <a:p>
              <a:r>
                <a:rPr lang="en-US" dirty="0">
                  <a:sym typeface="Canva Sans"/>
                </a:rPr>
                <a:t>監測站:122</a:t>
              </a:r>
            </a:p>
          </p:txBody>
        </p:sp>
      </p:grpSp>
      <p:grpSp>
        <p:nvGrpSpPr>
          <p:cNvPr id="22" name="Group 22"/>
          <p:cNvGrpSpPr/>
          <p:nvPr/>
        </p:nvGrpSpPr>
        <p:grpSpPr>
          <a:xfrm>
            <a:off x="3208735" y="5537055"/>
            <a:ext cx="1065422" cy="284770"/>
            <a:chOff x="0" y="0"/>
            <a:chExt cx="280605" cy="75001"/>
          </a:xfrm>
        </p:grpSpPr>
        <p:sp>
          <p:nvSpPr>
            <p:cNvPr id="23" name="Freeform 23"/>
            <p:cNvSpPr/>
            <p:nvPr/>
          </p:nvSpPr>
          <p:spPr>
            <a:xfrm>
              <a:off x="0" y="0"/>
              <a:ext cx="280605" cy="75001"/>
            </a:xfrm>
            <a:custGeom>
              <a:avLst/>
              <a:gdLst/>
              <a:ahLst/>
              <a:cxnLst/>
              <a:rect l="l" t="t" r="r" b="b"/>
              <a:pathLst>
                <a:path w="280605" h="75001">
                  <a:moveTo>
                    <a:pt x="0" y="0"/>
                  </a:moveTo>
                  <a:lnTo>
                    <a:pt x="280605" y="0"/>
                  </a:lnTo>
                  <a:lnTo>
                    <a:pt x="280605" y="75001"/>
                  </a:lnTo>
                  <a:lnTo>
                    <a:pt x="0" y="75001"/>
                  </a:lnTo>
                  <a:close/>
                </a:path>
              </a:pathLst>
            </a:custGeom>
            <a:solidFill>
              <a:srgbClr val="FFD21F"/>
            </a:solidFill>
          </p:spPr>
        </p:sp>
        <p:sp>
          <p:nvSpPr>
            <p:cNvPr id="24" name="TextBox 24"/>
            <p:cNvSpPr txBox="1"/>
            <p:nvPr/>
          </p:nvSpPr>
          <p:spPr>
            <a:xfrm>
              <a:off x="0" y="-38100"/>
              <a:ext cx="280605" cy="11310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25" name="TextBox 25"/>
          <p:cNvSpPr txBox="1"/>
          <p:nvPr/>
        </p:nvSpPr>
        <p:spPr>
          <a:xfrm>
            <a:off x="1658980" y="5410200"/>
            <a:ext cx="711250" cy="48133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>
            <a:defPPr>
              <a:defRPr lang="en-US"/>
            </a:defPPr>
            <a:lvl1pPr algn="ctr">
              <a:lnSpc>
                <a:spcPts val="3919"/>
              </a:lnSpc>
              <a:spcBef>
                <a:spcPct val="0"/>
              </a:spcBef>
              <a:defRPr sz="2799">
                <a:solidFill>
                  <a:srgbClr val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Canva Sans"/>
              </a:defRPr>
            </a:lvl1pPr>
          </a:lstStyle>
          <a:p>
            <a:r>
              <a:rPr lang="en-US" dirty="0" err="1">
                <a:sym typeface="Canva Sans"/>
              </a:rPr>
              <a:t>時間</a:t>
            </a:r>
            <a:endParaRPr lang="en-US" dirty="0">
              <a:sym typeface="Canva Sans"/>
            </a:endParaRPr>
          </a:p>
        </p:txBody>
      </p:sp>
      <p:grpSp>
        <p:nvGrpSpPr>
          <p:cNvPr id="26" name="Group 26"/>
          <p:cNvGrpSpPr/>
          <p:nvPr/>
        </p:nvGrpSpPr>
        <p:grpSpPr>
          <a:xfrm>
            <a:off x="3185832" y="6166281"/>
            <a:ext cx="1065422" cy="284770"/>
            <a:chOff x="0" y="0"/>
            <a:chExt cx="280605" cy="75001"/>
          </a:xfrm>
        </p:grpSpPr>
        <p:sp>
          <p:nvSpPr>
            <p:cNvPr id="27" name="Freeform 27"/>
            <p:cNvSpPr/>
            <p:nvPr/>
          </p:nvSpPr>
          <p:spPr>
            <a:xfrm>
              <a:off x="0" y="0"/>
              <a:ext cx="280605" cy="75001"/>
            </a:xfrm>
            <a:custGeom>
              <a:avLst/>
              <a:gdLst/>
              <a:ahLst/>
              <a:cxnLst/>
              <a:rect l="l" t="t" r="r" b="b"/>
              <a:pathLst>
                <a:path w="280605" h="75001">
                  <a:moveTo>
                    <a:pt x="0" y="0"/>
                  </a:moveTo>
                  <a:lnTo>
                    <a:pt x="280605" y="0"/>
                  </a:lnTo>
                  <a:lnTo>
                    <a:pt x="280605" y="75001"/>
                  </a:lnTo>
                  <a:lnTo>
                    <a:pt x="0" y="75001"/>
                  </a:lnTo>
                  <a:close/>
                </a:path>
              </a:pathLst>
            </a:custGeom>
            <a:solidFill>
              <a:srgbClr val="4694C2"/>
            </a:solidFill>
          </p:spPr>
        </p:sp>
        <p:sp>
          <p:nvSpPr>
            <p:cNvPr id="28" name="TextBox 28"/>
            <p:cNvSpPr txBox="1"/>
            <p:nvPr/>
          </p:nvSpPr>
          <p:spPr>
            <a:xfrm>
              <a:off x="0" y="-38100"/>
              <a:ext cx="280605" cy="11310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29" name="TextBox 29"/>
          <p:cNvSpPr txBox="1"/>
          <p:nvPr/>
        </p:nvSpPr>
        <p:spPr>
          <a:xfrm>
            <a:off x="1658980" y="6060032"/>
            <a:ext cx="711250" cy="48133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>
            <a:defPPr>
              <a:defRPr lang="en-US"/>
            </a:defPPr>
            <a:lvl1pPr algn="ctr">
              <a:lnSpc>
                <a:spcPts val="3919"/>
              </a:lnSpc>
              <a:spcBef>
                <a:spcPct val="0"/>
              </a:spcBef>
              <a:defRPr sz="2799">
                <a:solidFill>
                  <a:srgbClr val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Canva Sans"/>
              </a:defRPr>
            </a:lvl1pPr>
          </a:lstStyle>
          <a:p>
            <a:r>
              <a:rPr lang="en-US" dirty="0" err="1">
                <a:sym typeface="Canva Sans"/>
              </a:rPr>
              <a:t>地點</a:t>
            </a:r>
            <a:endParaRPr lang="en-US" dirty="0">
              <a:sym typeface="Canva Sans"/>
            </a:endParaRPr>
          </a:p>
        </p:txBody>
      </p:sp>
      <p:grpSp>
        <p:nvGrpSpPr>
          <p:cNvPr id="30" name="Group 30"/>
          <p:cNvGrpSpPr/>
          <p:nvPr/>
        </p:nvGrpSpPr>
        <p:grpSpPr>
          <a:xfrm>
            <a:off x="3208735" y="6795507"/>
            <a:ext cx="1051176" cy="284770"/>
            <a:chOff x="0" y="0"/>
            <a:chExt cx="276853" cy="75001"/>
          </a:xfrm>
        </p:grpSpPr>
        <p:sp>
          <p:nvSpPr>
            <p:cNvPr id="31" name="Freeform 31"/>
            <p:cNvSpPr/>
            <p:nvPr/>
          </p:nvSpPr>
          <p:spPr>
            <a:xfrm>
              <a:off x="0" y="0"/>
              <a:ext cx="276853" cy="75001"/>
            </a:xfrm>
            <a:custGeom>
              <a:avLst/>
              <a:gdLst/>
              <a:ahLst/>
              <a:cxnLst/>
              <a:rect l="l" t="t" r="r" b="b"/>
              <a:pathLst>
                <a:path w="276853" h="75001">
                  <a:moveTo>
                    <a:pt x="0" y="0"/>
                  </a:moveTo>
                  <a:lnTo>
                    <a:pt x="276853" y="0"/>
                  </a:lnTo>
                  <a:lnTo>
                    <a:pt x="276853" y="75001"/>
                  </a:lnTo>
                  <a:lnTo>
                    <a:pt x="0" y="75001"/>
                  </a:lnTo>
                  <a:close/>
                </a:path>
              </a:pathLst>
            </a:custGeom>
            <a:solidFill>
              <a:srgbClr val="7ED957"/>
            </a:solidFill>
          </p:spPr>
        </p:sp>
        <p:sp>
          <p:nvSpPr>
            <p:cNvPr id="32" name="TextBox 32"/>
            <p:cNvSpPr txBox="1"/>
            <p:nvPr/>
          </p:nvSpPr>
          <p:spPr>
            <a:xfrm>
              <a:off x="0" y="-38100"/>
              <a:ext cx="276853" cy="11310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33" name="TextBox 33"/>
          <p:cNvSpPr txBox="1"/>
          <p:nvPr/>
        </p:nvSpPr>
        <p:spPr>
          <a:xfrm>
            <a:off x="1567131" y="6688509"/>
            <a:ext cx="1206909" cy="48133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>
            <a:defPPr>
              <a:defRPr lang="en-US"/>
            </a:defPPr>
            <a:lvl1pPr algn="ctr">
              <a:lnSpc>
                <a:spcPts val="3919"/>
              </a:lnSpc>
              <a:spcBef>
                <a:spcPct val="0"/>
              </a:spcBef>
              <a:defRPr sz="2799">
                <a:solidFill>
                  <a:srgbClr val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Canva Sans"/>
              </a:defRPr>
            </a:lvl1pPr>
          </a:lstStyle>
          <a:p>
            <a:r>
              <a:rPr lang="en-US" dirty="0" err="1">
                <a:sym typeface="Canva Sans"/>
              </a:rPr>
              <a:t>汙染物</a:t>
            </a:r>
            <a:endParaRPr lang="en-US" dirty="0">
              <a:sym typeface="Canva Sans"/>
            </a:endParaRPr>
          </a:p>
        </p:txBody>
      </p:sp>
      <p:sp>
        <p:nvSpPr>
          <p:cNvPr id="34" name="TextBox 34"/>
          <p:cNvSpPr txBox="1"/>
          <p:nvPr/>
        </p:nvSpPr>
        <p:spPr>
          <a:xfrm>
            <a:off x="1449469" y="7336813"/>
            <a:ext cx="1206909" cy="45749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>
            <a:defPPr>
              <a:defRPr lang="en-US"/>
            </a:defPPr>
            <a:lvl1pPr algn="ctr">
              <a:lnSpc>
                <a:spcPts val="3919"/>
              </a:lnSpc>
              <a:spcBef>
                <a:spcPct val="0"/>
              </a:spcBef>
              <a:defRPr sz="2799">
                <a:solidFill>
                  <a:srgbClr val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Canva Sans"/>
              </a:defRPr>
            </a:lvl1pPr>
          </a:lstStyle>
          <a:p>
            <a:r>
              <a:rPr lang="en-US" dirty="0" err="1">
                <a:sym typeface="Canva Sans"/>
              </a:rPr>
              <a:t>指標</a:t>
            </a:r>
            <a:endParaRPr lang="en-US" dirty="0">
              <a:sym typeface="Canva Sans"/>
            </a:endParaRPr>
          </a:p>
        </p:txBody>
      </p:sp>
      <p:grpSp>
        <p:nvGrpSpPr>
          <p:cNvPr id="35" name="Group 35"/>
          <p:cNvGrpSpPr/>
          <p:nvPr/>
        </p:nvGrpSpPr>
        <p:grpSpPr>
          <a:xfrm>
            <a:off x="3222981" y="7423177"/>
            <a:ext cx="1051176" cy="284770"/>
            <a:chOff x="0" y="0"/>
            <a:chExt cx="276853" cy="75001"/>
          </a:xfrm>
        </p:grpSpPr>
        <p:sp>
          <p:nvSpPr>
            <p:cNvPr id="36" name="Freeform 36"/>
            <p:cNvSpPr/>
            <p:nvPr/>
          </p:nvSpPr>
          <p:spPr>
            <a:xfrm>
              <a:off x="0" y="0"/>
              <a:ext cx="276853" cy="75001"/>
            </a:xfrm>
            <a:custGeom>
              <a:avLst/>
              <a:gdLst/>
              <a:ahLst/>
              <a:cxnLst/>
              <a:rect l="l" t="t" r="r" b="b"/>
              <a:pathLst>
                <a:path w="276853" h="75001">
                  <a:moveTo>
                    <a:pt x="0" y="0"/>
                  </a:moveTo>
                  <a:lnTo>
                    <a:pt x="276853" y="0"/>
                  </a:lnTo>
                  <a:lnTo>
                    <a:pt x="276853" y="75001"/>
                  </a:lnTo>
                  <a:lnTo>
                    <a:pt x="0" y="75001"/>
                  </a:lnTo>
                  <a:close/>
                </a:path>
              </a:pathLst>
            </a:custGeom>
            <a:solidFill>
              <a:srgbClr val="FF914D"/>
            </a:solidFill>
          </p:spPr>
        </p:sp>
        <p:sp>
          <p:nvSpPr>
            <p:cNvPr id="37" name="TextBox 37"/>
            <p:cNvSpPr txBox="1"/>
            <p:nvPr/>
          </p:nvSpPr>
          <p:spPr>
            <a:xfrm>
              <a:off x="0" y="-38100"/>
              <a:ext cx="276853" cy="11310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089891">
                <a:alpha val="100000"/>
              </a:srgbClr>
            </a:gs>
            <a:gs pos="100000">
              <a:srgbClr val="00605B">
                <a:alpha val="100000"/>
              </a:srgbClr>
            </a:gs>
          </a:gsLst>
          <a:lin ang="27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779925" y="7134645"/>
            <a:ext cx="9820482" cy="5232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>
            <a:defPPr>
              <a:defRPr lang="en-US"/>
            </a:defPPr>
            <a:lvl1pPr algn="just">
              <a:lnSpc>
                <a:spcPts val="5179"/>
              </a:lnSpc>
              <a:spcBef>
                <a:spcPct val="0"/>
              </a:spcBef>
              <a:defRPr sz="3699" b="1">
                <a:solidFill>
                  <a:schemeClr val="accent6">
                    <a:lumMod val="60000"/>
                    <a:lumOff val="4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Garet"/>
              </a:defRPr>
            </a:lvl1pPr>
          </a:lstStyle>
          <a:p>
            <a:r>
              <a:rPr lang="en-US" dirty="0" err="1">
                <a:sym typeface="Garet Bold"/>
              </a:rPr>
              <a:t>分析視角</a:t>
            </a:r>
            <a:endParaRPr lang="en-US" dirty="0">
              <a:sym typeface="Garet Bold"/>
            </a:endParaRPr>
          </a:p>
        </p:txBody>
      </p:sp>
      <p:sp>
        <p:nvSpPr>
          <p:cNvPr id="3" name="TextBox 3"/>
          <p:cNvSpPr txBox="1"/>
          <p:nvPr/>
        </p:nvSpPr>
        <p:spPr>
          <a:xfrm>
            <a:off x="779925" y="1862681"/>
            <a:ext cx="8199237" cy="6299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5179"/>
              </a:lnSpc>
              <a:spcBef>
                <a:spcPct val="0"/>
              </a:spcBef>
            </a:pPr>
            <a:r>
              <a:rPr lang="en-US" sz="3699" b="1" dirty="0" err="1">
                <a:solidFill>
                  <a:schemeClr val="accent6">
                    <a:lumMod val="60000"/>
                    <a:lumOff val="4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Garet"/>
                <a:sym typeface="Garet"/>
              </a:rPr>
              <a:t>維度分析</a:t>
            </a:r>
            <a:endParaRPr lang="en-US" sz="3699" b="1" dirty="0">
              <a:solidFill>
                <a:schemeClr val="accent6">
                  <a:lumMod val="60000"/>
                  <a:lumOff val="4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Garet"/>
              <a:sym typeface="Garet"/>
            </a:endParaRPr>
          </a:p>
        </p:txBody>
      </p:sp>
      <p:sp>
        <p:nvSpPr>
          <p:cNvPr id="4" name="TextBox 4"/>
          <p:cNvSpPr txBox="1"/>
          <p:nvPr/>
        </p:nvSpPr>
        <p:spPr>
          <a:xfrm>
            <a:off x="779925" y="7857911"/>
            <a:ext cx="9230350" cy="15362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>
            <a:defPPr>
              <a:defRPr lang="en-US"/>
            </a:defPPr>
            <a:lvl1pPr>
              <a:lnSpc>
                <a:spcPts val="4159"/>
              </a:lnSpc>
              <a:defRPr sz="2971" b="1">
                <a:solidFill>
                  <a:srgbClr val="FFFF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Canva Sans"/>
              </a:defRPr>
            </a:lvl1pPr>
          </a:lstStyle>
          <a:p>
            <a:r>
              <a:rPr lang="en-US" dirty="0" err="1">
                <a:sym typeface="Garet"/>
              </a:rPr>
              <a:t>空間比較</a:t>
            </a:r>
            <a:r>
              <a:rPr lang="en-US" dirty="0">
                <a:sym typeface="Garet"/>
              </a:rPr>
              <a:t>: </a:t>
            </a:r>
            <a:r>
              <a:rPr lang="en-US" dirty="0" err="1">
                <a:sym typeface="Garet"/>
              </a:rPr>
              <a:t>縣市</a:t>
            </a:r>
            <a:r>
              <a:rPr lang="en-US" dirty="0">
                <a:sym typeface="Garet"/>
              </a:rPr>
              <a:t>/</a:t>
            </a:r>
            <a:r>
              <a:rPr lang="en-US" dirty="0" err="1">
                <a:sym typeface="Garet"/>
              </a:rPr>
              <a:t>站點的</a:t>
            </a:r>
            <a:r>
              <a:rPr lang="en-US" dirty="0">
                <a:sym typeface="Garet"/>
              </a:rPr>
              <a:t> PM2.5/</a:t>
            </a:r>
            <a:r>
              <a:rPr lang="en-US" dirty="0" err="1">
                <a:sym typeface="Garet"/>
              </a:rPr>
              <a:t>AQI差異</a:t>
            </a:r>
            <a:endParaRPr lang="en-US" dirty="0">
              <a:sym typeface="Garet"/>
            </a:endParaRPr>
          </a:p>
          <a:p>
            <a:r>
              <a:rPr lang="en-US" dirty="0" err="1">
                <a:sym typeface="Garet"/>
              </a:rPr>
              <a:t>時序趨勢</a:t>
            </a:r>
            <a:r>
              <a:rPr lang="en-US" dirty="0">
                <a:sym typeface="Garet"/>
              </a:rPr>
              <a:t>: </a:t>
            </a:r>
            <a:r>
              <a:rPr lang="en-US" dirty="0" err="1">
                <a:sym typeface="Garet"/>
              </a:rPr>
              <a:t>年度對比，月均AQI</a:t>
            </a:r>
            <a:endParaRPr lang="en-US" dirty="0">
              <a:sym typeface="Garet"/>
            </a:endParaRPr>
          </a:p>
          <a:p>
            <a:r>
              <a:rPr lang="en-US" dirty="0" err="1">
                <a:sym typeface="Garet"/>
              </a:rPr>
              <a:t>汙染物結構</a:t>
            </a:r>
            <a:r>
              <a:rPr lang="en-US" dirty="0">
                <a:sym typeface="Garet"/>
              </a:rPr>
              <a:t>: </a:t>
            </a:r>
            <a:r>
              <a:rPr lang="en-US" dirty="0" err="1">
                <a:sym typeface="Garet"/>
              </a:rPr>
              <a:t>氣體比例</a:t>
            </a:r>
            <a:r>
              <a:rPr lang="en-US" dirty="0">
                <a:sym typeface="Garet"/>
              </a:rPr>
              <a:t>/</a:t>
            </a:r>
            <a:r>
              <a:rPr lang="en-US" dirty="0" err="1">
                <a:sym typeface="Garet"/>
              </a:rPr>
              <a:t>關聯</a:t>
            </a:r>
            <a:endParaRPr lang="en-US" dirty="0">
              <a:sym typeface="Garet"/>
            </a:endParaRPr>
          </a:p>
        </p:txBody>
      </p:sp>
      <p:grpSp>
        <p:nvGrpSpPr>
          <p:cNvPr id="5" name="Group 5"/>
          <p:cNvGrpSpPr/>
          <p:nvPr/>
        </p:nvGrpSpPr>
        <p:grpSpPr>
          <a:xfrm>
            <a:off x="10010276" y="-372772"/>
            <a:ext cx="13315894" cy="11678488"/>
            <a:chOff x="0" y="0"/>
            <a:chExt cx="695070" cy="60960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695070" cy="609600"/>
            </a:xfrm>
            <a:custGeom>
              <a:avLst/>
              <a:gdLst/>
              <a:ahLst/>
              <a:cxnLst/>
              <a:rect l="l" t="t" r="r" b="b"/>
              <a:pathLst>
                <a:path w="695070" h="609600">
                  <a:moveTo>
                    <a:pt x="491870" y="0"/>
                  </a:moveTo>
                  <a:lnTo>
                    <a:pt x="0" y="0"/>
                  </a:lnTo>
                  <a:lnTo>
                    <a:pt x="203200" y="609600"/>
                  </a:lnTo>
                  <a:lnTo>
                    <a:pt x="695070" y="609600"/>
                  </a:lnTo>
                  <a:lnTo>
                    <a:pt x="491870" y="0"/>
                  </a:lnTo>
                  <a:close/>
                </a:path>
              </a:pathLst>
            </a:custGeom>
            <a:gradFill rotWithShape="1">
              <a:gsLst>
                <a:gs pos="0">
                  <a:srgbClr val="08D6CC">
                    <a:alpha val="100000"/>
                  </a:srgbClr>
                </a:gs>
                <a:gs pos="100000">
                  <a:srgbClr val="00605B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id="7" name="TextBox 7"/>
            <p:cNvSpPr txBox="1"/>
            <p:nvPr/>
          </p:nvSpPr>
          <p:spPr>
            <a:xfrm>
              <a:off x="101600" y="-38100"/>
              <a:ext cx="491870" cy="6477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11345974" y="0"/>
            <a:ext cx="10481792" cy="4988909"/>
            <a:chOff x="0" y="0"/>
            <a:chExt cx="1280781" cy="609600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1280781" cy="609600"/>
            </a:xfrm>
            <a:custGeom>
              <a:avLst/>
              <a:gdLst/>
              <a:ahLst/>
              <a:cxnLst/>
              <a:rect l="l" t="t" r="r" b="b"/>
              <a:pathLst>
                <a:path w="1280781" h="609600">
                  <a:moveTo>
                    <a:pt x="1077581" y="0"/>
                  </a:moveTo>
                  <a:lnTo>
                    <a:pt x="0" y="0"/>
                  </a:lnTo>
                  <a:lnTo>
                    <a:pt x="203200" y="609600"/>
                  </a:lnTo>
                  <a:lnTo>
                    <a:pt x="1280781" y="609600"/>
                  </a:lnTo>
                  <a:lnTo>
                    <a:pt x="1077581" y="0"/>
                  </a:lnTo>
                  <a:close/>
                </a:path>
              </a:pathLst>
            </a:custGeom>
            <a:blipFill>
              <a:blip r:embed="rId2"/>
              <a:stretch>
                <a:fillRect t="-19902" b="-19902"/>
              </a:stretch>
            </a:blipFill>
          </p:spPr>
        </p:sp>
      </p:grpSp>
      <p:grpSp>
        <p:nvGrpSpPr>
          <p:cNvPr id="10" name="Group 10"/>
          <p:cNvGrpSpPr/>
          <p:nvPr/>
        </p:nvGrpSpPr>
        <p:grpSpPr>
          <a:xfrm>
            <a:off x="12557163" y="5564905"/>
            <a:ext cx="9703241" cy="5740811"/>
            <a:chOff x="0" y="0"/>
            <a:chExt cx="1030359" cy="609600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1030359" cy="609600"/>
            </a:xfrm>
            <a:custGeom>
              <a:avLst/>
              <a:gdLst/>
              <a:ahLst/>
              <a:cxnLst/>
              <a:rect l="l" t="t" r="r" b="b"/>
              <a:pathLst>
                <a:path w="1030359" h="609600">
                  <a:moveTo>
                    <a:pt x="827159" y="0"/>
                  </a:moveTo>
                  <a:lnTo>
                    <a:pt x="0" y="0"/>
                  </a:lnTo>
                  <a:lnTo>
                    <a:pt x="203200" y="609600"/>
                  </a:lnTo>
                  <a:lnTo>
                    <a:pt x="1030359" y="609600"/>
                  </a:lnTo>
                  <a:lnTo>
                    <a:pt x="827159" y="0"/>
                  </a:lnTo>
                  <a:close/>
                </a:path>
              </a:pathLst>
            </a:custGeom>
            <a:blipFill>
              <a:blip r:embed="rId3"/>
              <a:stretch>
                <a:fillRect t="-6411" b="-6411"/>
              </a:stretch>
            </a:blipFill>
            <a:ln w="171450" cap="sq">
              <a:solidFill>
                <a:srgbClr val="FFFFFF"/>
              </a:solidFill>
              <a:prstDash val="solid"/>
              <a:miter/>
            </a:ln>
          </p:spPr>
        </p:sp>
      </p:grpSp>
      <p:grpSp>
        <p:nvGrpSpPr>
          <p:cNvPr id="12" name="Group 12"/>
          <p:cNvGrpSpPr/>
          <p:nvPr/>
        </p:nvGrpSpPr>
        <p:grpSpPr>
          <a:xfrm>
            <a:off x="12557163" y="3359758"/>
            <a:ext cx="5730837" cy="8596256"/>
            <a:chOff x="0" y="0"/>
            <a:chExt cx="406400" cy="609600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406400" cy="609600"/>
            </a:xfrm>
            <a:custGeom>
              <a:avLst/>
              <a:gdLst/>
              <a:ahLst/>
              <a:cxnLst/>
              <a:rect l="l" t="t" r="r" b="b"/>
              <a:pathLst>
                <a:path w="406400" h="609600">
                  <a:moveTo>
                    <a:pt x="203200" y="0"/>
                  </a:moveTo>
                  <a:lnTo>
                    <a:pt x="0" y="0"/>
                  </a:lnTo>
                  <a:lnTo>
                    <a:pt x="203200" y="609600"/>
                  </a:lnTo>
                  <a:lnTo>
                    <a:pt x="406400" y="609600"/>
                  </a:lnTo>
                  <a:lnTo>
                    <a:pt x="203200" y="0"/>
                  </a:lnTo>
                  <a:close/>
                </a:path>
              </a:pathLst>
            </a:custGeom>
            <a:gradFill rotWithShape="1">
              <a:gsLst>
                <a:gs pos="0">
                  <a:srgbClr val="08D6CC">
                    <a:alpha val="0"/>
                  </a:srgbClr>
                </a:gs>
                <a:gs pos="100000">
                  <a:srgbClr val="00605B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id="14" name="TextBox 14"/>
            <p:cNvSpPr txBox="1"/>
            <p:nvPr/>
          </p:nvSpPr>
          <p:spPr>
            <a:xfrm>
              <a:off x="101600" y="-38100"/>
              <a:ext cx="203200" cy="6477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5" name="TextBox 15"/>
          <p:cNvSpPr txBox="1"/>
          <p:nvPr/>
        </p:nvSpPr>
        <p:spPr>
          <a:xfrm>
            <a:off x="779925" y="564406"/>
            <a:ext cx="5724913" cy="7734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939"/>
              </a:lnSpc>
            </a:pPr>
            <a:r>
              <a:rPr lang="en-US" sz="5399" b="1" dirty="0" err="1">
                <a:solidFill>
                  <a:srgbClr val="FFFF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Garet Bold"/>
                <a:sym typeface="Garet Bold"/>
              </a:rPr>
              <a:t>數據探索</a:t>
            </a:r>
            <a:endParaRPr lang="en-US" sz="5399" b="1" dirty="0">
              <a:solidFill>
                <a:srgbClr val="FFFFFF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Garet Bold"/>
              <a:sym typeface="Garet Bold"/>
            </a:endParaRPr>
          </a:p>
        </p:txBody>
      </p:sp>
      <p:sp>
        <p:nvSpPr>
          <p:cNvPr id="16" name="TextBox 16"/>
          <p:cNvSpPr txBox="1"/>
          <p:nvPr/>
        </p:nvSpPr>
        <p:spPr>
          <a:xfrm>
            <a:off x="779925" y="2652857"/>
            <a:ext cx="11526879" cy="426167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159"/>
              </a:lnSpc>
            </a:pPr>
            <a:r>
              <a:rPr lang="en-US" sz="2971" b="1" dirty="0" err="1">
                <a:solidFill>
                  <a:srgbClr val="FFFF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Canva Sans"/>
                <a:sym typeface="Canva Sans"/>
              </a:rPr>
              <a:t>SPCT四維</a:t>
            </a:r>
            <a:r>
              <a:rPr lang="en-US" sz="2971" b="1" dirty="0">
                <a:solidFill>
                  <a:srgbClr val="FFFF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Canva Sans"/>
                <a:sym typeface="Canva Sans"/>
              </a:rPr>
              <a:t>: S(</a:t>
            </a:r>
            <a:r>
              <a:rPr lang="en-US" sz="2971" b="1" dirty="0" err="1">
                <a:solidFill>
                  <a:srgbClr val="FFFF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Canva Sans"/>
                <a:sym typeface="Canva Sans"/>
              </a:rPr>
              <a:t>空間</a:t>
            </a:r>
            <a:r>
              <a:rPr lang="en-US" sz="2971" b="1" dirty="0">
                <a:solidFill>
                  <a:srgbClr val="FFFF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Canva Sans"/>
                <a:sym typeface="Canva Sans"/>
              </a:rPr>
              <a:t>) X P(</a:t>
            </a:r>
            <a:r>
              <a:rPr lang="en-US" sz="2971" b="1" dirty="0" err="1">
                <a:solidFill>
                  <a:srgbClr val="FFFF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Canva Sans"/>
                <a:sym typeface="Canva Sans"/>
              </a:rPr>
              <a:t>汙染物</a:t>
            </a:r>
            <a:r>
              <a:rPr lang="en-US" sz="2971" b="1" dirty="0">
                <a:solidFill>
                  <a:srgbClr val="FFFF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Canva Sans"/>
                <a:sym typeface="Canva Sans"/>
              </a:rPr>
              <a:t>) X C(</a:t>
            </a:r>
            <a:r>
              <a:rPr lang="en-US" sz="2971" b="1" dirty="0" err="1">
                <a:solidFill>
                  <a:srgbClr val="FFFF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Canva Sans"/>
                <a:sym typeface="Canva Sans"/>
              </a:rPr>
              <a:t>條件</a:t>
            </a:r>
            <a:r>
              <a:rPr lang="en-US" sz="2971" b="1" dirty="0">
                <a:solidFill>
                  <a:srgbClr val="FFFF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Canva Sans"/>
                <a:sym typeface="Canva Sans"/>
              </a:rPr>
              <a:t>)  X T(</a:t>
            </a:r>
            <a:r>
              <a:rPr lang="en-US" sz="2971" b="1" dirty="0" err="1">
                <a:solidFill>
                  <a:srgbClr val="FFFF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Canva Sans"/>
                <a:sym typeface="Canva Sans"/>
              </a:rPr>
              <a:t>時間</a:t>
            </a:r>
            <a:r>
              <a:rPr lang="en-US" sz="2971" b="1" dirty="0">
                <a:solidFill>
                  <a:srgbClr val="FFFF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Canva Sans"/>
                <a:sym typeface="Canva Sans"/>
              </a:rPr>
              <a:t>) </a:t>
            </a:r>
          </a:p>
          <a:p>
            <a:pPr algn="l">
              <a:lnSpc>
                <a:spcPts val="4159"/>
              </a:lnSpc>
            </a:pPr>
            <a:r>
              <a:rPr lang="en-US" sz="2971" b="1" dirty="0">
                <a:solidFill>
                  <a:srgbClr val="FFFF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Canva Sans"/>
                <a:sym typeface="Canva Sans"/>
              </a:rPr>
              <a:t>S: </a:t>
            </a:r>
            <a:r>
              <a:rPr lang="en-US" sz="2971" b="1" dirty="0" err="1">
                <a:solidFill>
                  <a:srgbClr val="FFFF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Canva Sans"/>
                <a:sym typeface="Canva Sans"/>
              </a:rPr>
              <a:t>區域</a:t>
            </a:r>
            <a:r>
              <a:rPr lang="en-US" sz="2971" b="1" dirty="0">
                <a:solidFill>
                  <a:srgbClr val="FFFF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Canva Sans"/>
                <a:sym typeface="Canva Sans"/>
              </a:rPr>
              <a:t> → </a:t>
            </a:r>
            <a:r>
              <a:rPr lang="en-US" sz="2971" b="1" dirty="0" err="1">
                <a:solidFill>
                  <a:srgbClr val="FFFF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Canva Sans"/>
                <a:sym typeface="Canva Sans"/>
              </a:rPr>
              <a:t>縣市</a:t>
            </a:r>
            <a:r>
              <a:rPr lang="en-US" sz="2971" b="1" dirty="0">
                <a:solidFill>
                  <a:srgbClr val="FFFF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Canva Sans"/>
                <a:sym typeface="Canva Sans"/>
              </a:rPr>
              <a:t> -&gt; </a:t>
            </a:r>
            <a:r>
              <a:rPr lang="en-US" sz="2971" b="1" dirty="0" err="1">
                <a:solidFill>
                  <a:srgbClr val="FFFF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Canva Sans"/>
                <a:sym typeface="Canva Sans"/>
              </a:rPr>
              <a:t>監測站</a:t>
            </a:r>
            <a:r>
              <a:rPr lang="en-US" sz="2971" b="1" dirty="0">
                <a:solidFill>
                  <a:srgbClr val="FFFF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Canva Sans"/>
                <a:sym typeface="Canva Sans"/>
              </a:rPr>
              <a:t>( 例:北/中/南/離島 → </a:t>
            </a:r>
            <a:r>
              <a:rPr lang="en-US" sz="2971" b="1" dirty="0" err="1">
                <a:solidFill>
                  <a:srgbClr val="FFFF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Canva Sans"/>
                <a:sym typeface="Canva Sans"/>
              </a:rPr>
              <a:t>臺北市</a:t>
            </a:r>
            <a:r>
              <a:rPr lang="en-US" sz="2971" b="1" dirty="0">
                <a:solidFill>
                  <a:srgbClr val="FFFF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Canva Sans"/>
                <a:sym typeface="Canva Sans"/>
              </a:rPr>
              <a:t> → </a:t>
            </a:r>
            <a:r>
              <a:rPr lang="en-US" sz="2971" b="1" dirty="0" err="1">
                <a:solidFill>
                  <a:srgbClr val="FFFF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Canva Sans"/>
                <a:sym typeface="Canva Sans"/>
              </a:rPr>
              <a:t>中山站</a:t>
            </a:r>
            <a:r>
              <a:rPr lang="en-US" sz="2971" b="1" dirty="0">
                <a:solidFill>
                  <a:srgbClr val="FFFF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Canva Sans"/>
                <a:sym typeface="Canva Sans"/>
              </a:rPr>
              <a:t>  )</a:t>
            </a:r>
          </a:p>
          <a:p>
            <a:pPr algn="l">
              <a:lnSpc>
                <a:spcPts val="4159"/>
              </a:lnSpc>
            </a:pPr>
            <a:r>
              <a:rPr lang="en-US" sz="2971" b="1" dirty="0">
                <a:solidFill>
                  <a:srgbClr val="FFFF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Canva Sans"/>
                <a:sym typeface="Canva Sans"/>
              </a:rPr>
              <a:t>P: </a:t>
            </a:r>
            <a:r>
              <a:rPr lang="en-US" sz="2971" b="1" dirty="0" err="1">
                <a:solidFill>
                  <a:srgbClr val="FFFF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Canva Sans"/>
                <a:sym typeface="Canva Sans"/>
              </a:rPr>
              <a:t>懸浮微粒</a:t>
            </a:r>
            <a:r>
              <a:rPr lang="en-US" sz="2971" b="1" dirty="0">
                <a:solidFill>
                  <a:srgbClr val="FFFF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Canva Sans"/>
                <a:sym typeface="Canva Sans"/>
              </a:rPr>
              <a:t>(PM2.5/PM10)、</a:t>
            </a:r>
            <a:r>
              <a:rPr lang="en-US" sz="2971" b="1" dirty="0" err="1">
                <a:solidFill>
                  <a:srgbClr val="FFFF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Canva Sans"/>
                <a:sym typeface="Canva Sans"/>
              </a:rPr>
              <a:t>氣體</a:t>
            </a:r>
            <a:r>
              <a:rPr lang="en-US" sz="2971" b="1" dirty="0">
                <a:solidFill>
                  <a:srgbClr val="FFFF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Canva Sans"/>
                <a:sym typeface="Canva Sans"/>
              </a:rPr>
              <a:t>(CO,CO2,...)、</a:t>
            </a:r>
            <a:r>
              <a:rPr lang="en-US" sz="2971" b="1" dirty="0" err="1">
                <a:solidFill>
                  <a:srgbClr val="FFFF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Canva Sans"/>
                <a:sym typeface="Canva Sans"/>
              </a:rPr>
              <a:t>空氣品質指標</a:t>
            </a:r>
            <a:r>
              <a:rPr lang="en-US" sz="2971" b="1" dirty="0">
                <a:solidFill>
                  <a:srgbClr val="FFFF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Canva Sans"/>
                <a:sym typeface="Canva Sans"/>
              </a:rPr>
              <a:t>(AQI)</a:t>
            </a:r>
          </a:p>
          <a:p>
            <a:pPr algn="l">
              <a:lnSpc>
                <a:spcPts val="4159"/>
              </a:lnSpc>
            </a:pPr>
            <a:r>
              <a:rPr lang="en-US" sz="2971" b="1" dirty="0">
                <a:solidFill>
                  <a:srgbClr val="FFFF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Canva Sans"/>
                <a:sym typeface="Canva Sans"/>
              </a:rPr>
              <a:t>T: 年/季/</a:t>
            </a:r>
            <a:r>
              <a:rPr lang="en-US" sz="2971" b="1" dirty="0" err="1">
                <a:solidFill>
                  <a:srgbClr val="FFFF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Canva Sans"/>
                <a:sym typeface="Canva Sans"/>
              </a:rPr>
              <a:t>月份</a:t>
            </a:r>
            <a:r>
              <a:rPr lang="en-US" sz="2971" b="1" dirty="0">
                <a:solidFill>
                  <a:srgbClr val="FFFF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Canva Sans"/>
                <a:sym typeface="Canva Sans"/>
              </a:rPr>
              <a:t>/周/日/時</a:t>
            </a:r>
          </a:p>
          <a:p>
            <a:pPr algn="l">
              <a:lnSpc>
                <a:spcPts val="4159"/>
              </a:lnSpc>
            </a:pPr>
            <a:r>
              <a:rPr lang="en-US" sz="2971" b="1" dirty="0">
                <a:solidFill>
                  <a:srgbClr val="FFFF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Canva Sans"/>
                <a:sym typeface="Canva Sans"/>
              </a:rPr>
              <a:t>C: </a:t>
            </a:r>
            <a:r>
              <a:rPr lang="en-US" sz="2971" b="1" dirty="0" err="1">
                <a:solidFill>
                  <a:srgbClr val="FFFF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Canva Sans"/>
                <a:sym typeface="Canva Sans"/>
              </a:rPr>
              <a:t>條件</a:t>
            </a:r>
            <a:endParaRPr lang="en-US" sz="2971" b="1" dirty="0">
              <a:solidFill>
                <a:srgbClr val="FFFFFF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Canva Sans"/>
              <a:sym typeface="Canva Sans"/>
            </a:endParaRPr>
          </a:p>
          <a:p>
            <a:pPr algn="l">
              <a:lnSpc>
                <a:spcPts val="4159"/>
              </a:lnSpc>
            </a:pPr>
            <a:r>
              <a:rPr lang="en-US" sz="2971" b="1" dirty="0">
                <a:solidFill>
                  <a:srgbClr val="FFFF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Canva Sans"/>
                <a:sym typeface="Canva Sans"/>
              </a:rPr>
              <a:t>     ● </a:t>
            </a:r>
            <a:r>
              <a:rPr lang="en-US" sz="2971" b="1" dirty="0" err="1">
                <a:solidFill>
                  <a:srgbClr val="FFFF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Canva Sans"/>
                <a:sym typeface="Canva Sans"/>
              </a:rPr>
              <a:t>季節</a:t>
            </a:r>
            <a:r>
              <a:rPr lang="en-US" sz="2971" b="1" dirty="0">
                <a:solidFill>
                  <a:srgbClr val="FFFF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Canva Sans"/>
                <a:sym typeface="Canva Sans"/>
              </a:rPr>
              <a:t>: 春/夏/秋/冬  </a:t>
            </a:r>
          </a:p>
          <a:p>
            <a:pPr algn="l">
              <a:lnSpc>
                <a:spcPts val="4159"/>
              </a:lnSpc>
            </a:pPr>
            <a:r>
              <a:rPr lang="en-US" sz="2971" b="1" dirty="0">
                <a:solidFill>
                  <a:srgbClr val="FFFF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Canva Sans"/>
                <a:sym typeface="Canva Sans"/>
              </a:rPr>
              <a:t>     ● </a:t>
            </a:r>
            <a:r>
              <a:rPr lang="en-US" sz="2971" b="1" dirty="0" err="1">
                <a:solidFill>
                  <a:srgbClr val="FFFF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Canva Sans"/>
                <a:sym typeface="Canva Sans"/>
              </a:rPr>
              <a:t>風速</a:t>
            </a:r>
            <a:r>
              <a:rPr lang="en-US" sz="2971" b="1" dirty="0">
                <a:solidFill>
                  <a:srgbClr val="FFFF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Canva Sans"/>
                <a:sym typeface="Canva Sans"/>
              </a:rPr>
              <a:t>: </a:t>
            </a:r>
            <a:r>
              <a:rPr lang="en-US" sz="2971" b="1" dirty="0" err="1">
                <a:solidFill>
                  <a:srgbClr val="FFFF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Canva Sans"/>
                <a:sym typeface="Canva Sans"/>
              </a:rPr>
              <a:t>無風</a:t>
            </a:r>
            <a:r>
              <a:rPr lang="en-US" sz="2971" b="1" dirty="0">
                <a:solidFill>
                  <a:srgbClr val="FFFF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Canva Sans"/>
                <a:sym typeface="Canva Sans"/>
              </a:rPr>
              <a:t>/</a:t>
            </a:r>
            <a:r>
              <a:rPr lang="en-US" sz="2971" b="1" dirty="0" err="1">
                <a:solidFill>
                  <a:srgbClr val="FFFF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Canva Sans"/>
                <a:sym typeface="Canva Sans"/>
              </a:rPr>
              <a:t>微風</a:t>
            </a:r>
            <a:r>
              <a:rPr lang="en-US" sz="2971" b="1" dirty="0">
                <a:solidFill>
                  <a:srgbClr val="FFFF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Canva Sans"/>
                <a:sym typeface="Canva Sans"/>
              </a:rPr>
              <a:t>/</a:t>
            </a:r>
            <a:r>
              <a:rPr lang="en-US" sz="2971" b="1" dirty="0" err="1">
                <a:solidFill>
                  <a:srgbClr val="FFFF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Canva Sans"/>
                <a:sym typeface="Canva Sans"/>
              </a:rPr>
              <a:t>輕風</a:t>
            </a:r>
            <a:r>
              <a:rPr lang="en-US" sz="2971" b="1" dirty="0">
                <a:solidFill>
                  <a:srgbClr val="FFFF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Canva Sans"/>
                <a:sym typeface="Canva Sans"/>
              </a:rPr>
              <a:t>/</a:t>
            </a:r>
            <a:r>
              <a:rPr lang="en-US" sz="2971" b="1" dirty="0" err="1">
                <a:solidFill>
                  <a:srgbClr val="FFFF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Canva Sans"/>
                <a:sym typeface="Canva Sans"/>
              </a:rPr>
              <a:t>強風</a:t>
            </a:r>
            <a:r>
              <a:rPr lang="en-US" sz="2971" b="1" dirty="0">
                <a:solidFill>
                  <a:srgbClr val="FFFF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Canva Sans"/>
                <a:sym typeface="Canva Sans"/>
              </a:rPr>
              <a:t> </a:t>
            </a:r>
          </a:p>
          <a:p>
            <a:pPr algn="l">
              <a:lnSpc>
                <a:spcPts val="4159"/>
              </a:lnSpc>
              <a:spcBef>
                <a:spcPct val="0"/>
              </a:spcBef>
            </a:pPr>
            <a:r>
              <a:rPr lang="en-US" sz="2971" b="1" dirty="0">
                <a:solidFill>
                  <a:srgbClr val="FFFF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Canva Sans"/>
                <a:sym typeface="Canva Sans"/>
              </a:rPr>
              <a:t>     ● </a:t>
            </a:r>
            <a:r>
              <a:rPr lang="en-US" sz="2971" b="1" dirty="0" err="1">
                <a:solidFill>
                  <a:srgbClr val="FFFF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Canva Sans"/>
                <a:sym typeface="Canva Sans"/>
              </a:rPr>
              <a:t>時段:早晨</a:t>
            </a:r>
            <a:r>
              <a:rPr lang="en-US" sz="2971" b="1" dirty="0">
                <a:solidFill>
                  <a:srgbClr val="FFFF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Canva Sans"/>
                <a:sym typeface="Canva Sans"/>
              </a:rPr>
              <a:t>/</a:t>
            </a:r>
            <a:r>
              <a:rPr lang="en-US" sz="2971" b="1" dirty="0" err="1">
                <a:solidFill>
                  <a:srgbClr val="FFFF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Canva Sans"/>
                <a:sym typeface="Canva Sans"/>
              </a:rPr>
              <a:t>上午</a:t>
            </a:r>
            <a:r>
              <a:rPr lang="en-US" sz="2971" b="1" dirty="0">
                <a:solidFill>
                  <a:srgbClr val="FFFF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Canva Sans"/>
                <a:sym typeface="Canva Sans"/>
              </a:rPr>
              <a:t>/</a:t>
            </a:r>
            <a:r>
              <a:rPr lang="en-US" sz="2971" b="1" dirty="0" err="1">
                <a:solidFill>
                  <a:srgbClr val="FFFF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Canva Sans"/>
                <a:sym typeface="Canva Sans"/>
              </a:rPr>
              <a:t>下午</a:t>
            </a:r>
            <a:r>
              <a:rPr lang="en-US" sz="2971" b="1" dirty="0">
                <a:solidFill>
                  <a:srgbClr val="FFFF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Canva Sans"/>
                <a:sym typeface="Canva Sans"/>
              </a:rPr>
              <a:t>/</a:t>
            </a:r>
            <a:r>
              <a:rPr lang="en-US" sz="2971" b="1" dirty="0" err="1">
                <a:solidFill>
                  <a:srgbClr val="FFFF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Canva Sans"/>
                <a:sym typeface="Canva Sans"/>
              </a:rPr>
              <a:t>傍晚</a:t>
            </a:r>
            <a:r>
              <a:rPr lang="en-US" sz="2971" b="1" dirty="0">
                <a:solidFill>
                  <a:srgbClr val="FFFF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Canva Sans"/>
                <a:sym typeface="Canva Sans"/>
              </a:rPr>
              <a:t>/</a:t>
            </a:r>
            <a:r>
              <a:rPr lang="en-US" sz="2971" b="1" dirty="0" err="1">
                <a:solidFill>
                  <a:srgbClr val="FFFF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Canva Sans"/>
                <a:sym typeface="Canva Sans"/>
              </a:rPr>
              <a:t>晚間</a:t>
            </a:r>
            <a:endParaRPr lang="en-US" sz="2971" b="1" dirty="0">
              <a:solidFill>
                <a:srgbClr val="FFFFFF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Canva Sans"/>
              <a:sym typeface="Canva Sans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089891">
                <a:alpha val="100000"/>
              </a:srgbClr>
            </a:gs>
            <a:gs pos="100000">
              <a:srgbClr val="00605B">
                <a:alpha val="100000"/>
              </a:srgbClr>
            </a:gs>
          </a:gsLst>
          <a:lin ang="27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4761006"/>
            <a:ext cx="18425734" cy="5525994"/>
            <a:chOff x="0" y="0"/>
            <a:chExt cx="2854628" cy="856121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854628" cy="856121"/>
            </a:xfrm>
            <a:custGeom>
              <a:avLst/>
              <a:gdLst/>
              <a:ahLst/>
              <a:cxnLst/>
              <a:rect l="l" t="t" r="r" b="b"/>
              <a:pathLst>
                <a:path w="2854628" h="856121">
                  <a:moveTo>
                    <a:pt x="0" y="0"/>
                  </a:moveTo>
                  <a:lnTo>
                    <a:pt x="2854628" y="0"/>
                  </a:lnTo>
                  <a:lnTo>
                    <a:pt x="2854628" y="856121"/>
                  </a:lnTo>
                  <a:lnTo>
                    <a:pt x="0" y="856121"/>
                  </a:lnTo>
                  <a:close/>
                </a:path>
              </a:pathLst>
            </a:custGeom>
            <a:blipFill>
              <a:blip r:embed="rId2"/>
              <a:stretch>
                <a:fillRect t="-61180" b="-61180"/>
              </a:stretch>
            </a:blipFill>
          </p:spPr>
        </p:sp>
      </p:grpSp>
      <p:grpSp>
        <p:nvGrpSpPr>
          <p:cNvPr id="4" name="Group 4"/>
          <p:cNvGrpSpPr/>
          <p:nvPr/>
        </p:nvGrpSpPr>
        <p:grpSpPr>
          <a:xfrm>
            <a:off x="-256079" y="1028700"/>
            <a:ext cx="11991364" cy="1041349"/>
            <a:chOff x="0" y="0"/>
            <a:chExt cx="3158219" cy="274265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3158219" cy="274265"/>
            </a:xfrm>
            <a:custGeom>
              <a:avLst/>
              <a:gdLst/>
              <a:ahLst/>
              <a:cxnLst/>
              <a:rect l="l" t="t" r="r" b="b"/>
              <a:pathLst>
                <a:path w="3158219" h="274265">
                  <a:moveTo>
                    <a:pt x="0" y="0"/>
                  </a:moveTo>
                  <a:lnTo>
                    <a:pt x="3158219" y="0"/>
                  </a:lnTo>
                  <a:lnTo>
                    <a:pt x="3158219" y="274265"/>
                  </a:lnTo>
                  <a:lnTo>
                    <a:pt x="0" y="274265"/>
                  </a:lnTo>
                  <a:close/>
                </a:path>
              </a:pathLst>
            </a:custGeom>
            <a:gradFill rotWithShape="1">
              <a:gsLst>
                <a:gs pos="0">
                  <a:srgbClr val="00605B">
                    <a:alpha val="100000"/>
                  </a:srgbClr>
                </a:gs>
                <a:gs pos="50000">
                  <a:srgbClr val="00605B">
                    <a:alpha val="100000"/>
                  </a:srgbClr>
                </a:gs>
                <a:gs pos="100000">
                  <a:srgbClr val="08D6CC">
                    <a:alpha val="0"/>
                  </a:srgbClr>
                </a:gs>
              </a:gsLst>
              <a:lin ang="0"/>
            </a:gradFill>
          </p:spPr>
        </p:sp>
        <p:sp>
          <p:nvSpPr>
            <p:cNvPr id="6" name="TextBox 6"/>
            <p:cNvSpPr txBox="1"/>
            <p:nvPr/>
          </p:nvSpPr>
          <p:spPr>
            <a:xfrm>
              <a:off x="0" y="-38100"/>
              <a:ext cx="3158219" cy="31236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7" name="Group 7"/>
          <p:cNvGrpSpPr/>
          <p:nvPr/>
        </p:nvGrpSpPr>
        <p:grpSpPr>
          <a:xfrm rot="-10800000">
            <a:off x="-256079" y="4789115"/>
            <a:ext cx="18425734" cy="2596758"/>
            <a:chOff x="0" y="0"/>
            <a:chExt cx="4852868" cy="683920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4852868" cy="683920"/>
            </a:xfrm>
            <a:custGeom>
              <a:avLst/>
              <a:gdLst/>
              <a:ahLst/>
              <a:cxnLst/>
              <a:rect l="l" t="t" r="r" b="b"/>
              <a:pathLst>
                <a:path w="4852868" h="683920">
                  <a:moveTo>
                    <a:pt x="0" y="0"/>
                  </a:moveTo>
                  <a:lnTo>
                    <a:pt x="4852868" y="0"/>
                  </a:lnTo>
                  <a:lnTo>
                    <a:pt x="4852868" y="683920"/>
                  </a:lnTo>
                  <a:lnTo>
                    <a:pt x="0" y="683920"/>
                  </a:lnTo>
                  <a:close/>
                </a:path>
              </a:pathLst>
            </a:custGeom>
            <a:gradFill rotWithShape="1">
              <a:gsLst>
                <a:gs pos="0">
                  <a:srgbClr val="08D6CC">
                    <a:alpha val="0"/>
                  </a:srgbClr>
                </a:gs>
                <a:gs pos="100000">
                  <a:srgbClr val="00605B">
                    <a:alpha val="100000"/>
                  </a:srgbClr>
                </a:gs>
              </a:gsLst>
              <a:lin ang="5400000"/>
            </a:gradFill>
          </p:spPr>
        </p:sp>
        <p:sp>
          <p:nvSpPr>
            <p:cNvPr id="9" name="TextBox 9"/>
            <p:cNvSpPr txBox="1"/>
            <p:nvPr/>
          </p:nvSpPr>
          <p:spPr>
            <a:xfrm>
              <a:off x="0" y="-38100"/>
              <a:ext cx="4852868" cy="72202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0" name="Group 10"/>
          <p:cNvGrpSpPr/>
          <p:nvPr/>
        </p:nvGrpSpPr>
        <p:grpSpPr>
          <a:xfrm>
            <a:off x="1295830" y="2929236"/>
            <a:ext cx="7608526" cy="5858094"/>
            <a:chOff x="0" y="0"/>
            <a:chExt cx="1880665" cy="1447996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1880665" cy="1447996"/>
            </a:xfrm>
            <a:custGeom>
              <a:avLst/>
              <a:gdLst/>
              <a:ahLst/>
              <a:cxnLst/>
              <a:rect l="l" t="t" r="r" b="b"/>
              <a:pathLst>
                <a:path w="1880665" h="1447996">
                  <a:moveTo>
                    <a:pt x="30526" y="0"/>
                  </a:moveTo>
                  <a:lnTo>
                    <a:pt x="1850139" y="0"/>
                  </a:lnTo>
                  <a:cubicBezTo>
                    <a:pt x="1858235" y="0"/>
                    <a:pt x="1865999" y="3216"/>
                    <a:pt x="1871724" y="8941"/>
                  </a:cubicBezTo>
                  <a:cubicBezTo>
                    <a:pt x="1877449" y="14666"/>
                    <a:pt x="1880665" y="22430"/>
                    <a:pt x="1880665" y="30526"/>
                  </a:cubicBezTo>
                  <a:lnTo>
                    <a:pt x="1880665" y="1417470"/>
                  </a:lnTo>
                  <a:cubicBezTo>
                    <a:pt x="1880665" y="1434329"/>
                    <a:pt x="1866998" y="1447996"/>
                    <a:pt x="1850139" y="1447996"/>
                  </a:cubicBezTo>
                  <a:lnTo>
                    <a:pt x="30526" y="1447996"/>
                  </a:lnTo>
                  <a:cubicBezTo>
                    <a:pt x="13667" y="1447996"/>
                    <a:pt x="0" y="1434329"/>
                    <a:pt x="0" y="1417470"/>
                  </a:cubicBezTo>
                  <a:lnTo>
                    <a:pt x="0" y="30526"/>
                  </a:lnTo>
                  <a:cubicBezTo>
                    <a:pt x="0" y="13667"/>
                    <a:pt x="13667" y="0"/>
                    <a:pt x="30526" y="0"/>
                  </a:cubicBezTo>
                  <a:close/>
                </a:path>
              </a:pathLst>
            </a:custGeom>
            <a:solidFill>
              <a:srgbClr val="0AAAA2"/>
            </a:solidFill>
          </p:spPr>
        </p:sp>
        <p:sp>
          <p:nvSpPr>
            <p:cNvPr id="12" name="TextBox 12"/>
            <p:cNvSpPr txBox="1"/>
            <p:nvPr/>
          </p:nvSpPr>
          <p:spPr>
            <a:xfrm>
              <a:off x="0" y="-38100"/>
              <a:ext cx="1880665" cy="148609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3" name="TextBox 13"/>
          <p:cNvSpPr txBox="1"/>
          <p:nvPr/>
        </p:nvSpPr>
        <p:spPr>
          <a:xfrm>
            <a:off x="1028700" y="1111885"/>
            <a:ext cx="10915435" cy="78566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719"/>
              </a:lnSpc>
              <a:spcBef>
                <a:spcPct val="0"/>
              </a:spcBef>
            </a:pPr>
            <a:r>
              <a:rPr lang="en-US" sz="4800" b="1" dirty="0" err="1">
                <a:solidFill>
                  <a:srgbClr val="FFFF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Garet Bold"/>
                <a:sym typeface="Garet Bold"/>
              </a:rPr>
              <a:t>網站架構</a:t>
            </a:r>
            <a:endParaRPr lang="en-US" sz="4800" b="1" dirty="0">
              <a:solidFill>
                <a:srgbClr val="FFFFFF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Garet Bold"/>
              <a:sym typeface="Garet Bold"/>
            </a:endParaRPr>
          </a:p>
        </p:txBody>
      </p:sp>
      <p:sp>
        <p:nvSpPr>
          <p:cNvPr id="14" name="TextBox 14"/>
          <p:cNvSpPr txBox="1"/>
          <p:nvPr/>
        </p:nvSpPr>
        <p:spPr>
          <a:xfrm>
            <a:off x="1496646" y="4063431"/>
            <a:ext cx="7206895" cy="409086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912"/>
              </a:lnSpc>
            </a:pPr>
            <a:r>
              <a:rPr lang="en-US" sz="3260" dirty="0">
                <a:solidFill>
                  <a:srgbClr val="FFFF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Garet"/>
                <a:sym typeface="Garet"/>
              </a:rPr>
              <a:t>●</a:t>
            </a:r>
            <a:r>
              <a:rPr lang="en-US" sz="3260" dirty="0" err="1">
                <a:solidFill>
                  <a:srgbClr val="FFFF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Garet"/>
                <a:sym typeface="Garet"/>
              </a:rPr>
              <a:t>架構:Navbar+Sidebar+Streamlit</a:t>
            </a:r>
            <a:endParaRPr lang="en-US" sz="3260" dirty="0">
              <a:solidFill>
                <a:srgbClr val="FFFFFF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Garet"/>
              <a:sym typeface="Garet"/>
            </a:endParaRPr>
          </a:p>
          <a:p>
            <a:pPr algn="l">
              <a:lnSpc>
                <a:spcPts val="4032"/>
              </a:lnSpc>
            </a:pPr>
            <a:endParaRPr lang="en-US" sz="3260" dirty="0">
              <a:solidFill>
                <a:srgbClr val="FFFFFF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Garet"/>
              <a:sym typeface="Garet"/>
            </a:endParaRPr>
          </a:p>
          <a:p>
            <a:pPr algn="l">
              <a:lnSpc>
                <a:spcPts val="4032"/>
              </a:lnSpc>
            </a:pPr>
            <a:r>
              <a:rPr lang="en-US" sz="3360" dirty="0">
                <a:solidFill>
                  <a:srgbClr val="FFFF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Garet"/>
                <a:sym typeface="Garet"/>
              </a:rPr>
              <a:t>●</a:t>
            </a:r>
            <a:r>
              <a:rPr lang="en-US" sz="3360" dirty="0" err="1">
                <a:solidFill>
                  <a:srgbClr val="FFFF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Garet"/>
                <a:sym typeface="Garet"/>
              </a:rPr>
              <a:t>資料層:Parquet</a:t>
            </a:r>
            <a:endParaRPr lang="en-US" sz="3360" dirty="0">
              <a:solidFill>
                <a:srgbClr val="FFFFFF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Garet"/>
              <a:sym typeface="Garet"/>
            </a:endParaRPr>
          </a:p>
          <a:p>
            <a:pPr algn="l">
              <a:lnSpc>
                <a:spcPts val="4032"/>
              </a:lnSpc>
            </a:pPr>
            <a:endParaRPr lang="en-US" sz="3360" dirty="0">
              <a:solidFill>
                <a:srgbClr val="FFFFFF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Garet"/>
              <a:sym typeface="Garet"/>
            </a:endParaRPr>
          </a:p>
          <a:p>
            <a:pPr algn="l">
              <a:lnSpc>
                <a:spcPts val="4032"/>
              </a:lnSpc>
            </a:pPr>
            <a:r>
              <a:rPr lang="en-US" sz="3360" dirty="0">
                <a:solidFill>
                  <a:srgbClr val="FFFF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Garet"/>
                <a:sym typeface="Garet"/>
              </a:rPr>
              <a:t>●</a:t>
            </a:r>
            <a:r>
              <a:rPr lang="en-US" sz="3360" dirty="0" err="1">
                <a:solidFill>
                  <a:srgbClr val="FFFF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Garet"/>
                <a:sym typeface="Garet"/>
              </a:rPr>
              <a:t>互動控制:時間範圍、縣市</a:t>
            </a:r>
            <a:r>
              <a:rPr lang="en-US" sz="3360" dirty="0">
                <a:solidFill>
                  <a:srgbClr val="FFFF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Garet"/>
                <a:sym typeface="Garet"/>
              </a:rPr>
              <a:t>/</a:t>
            </a:r>
            <a:r>
              <a:rPr lang="en-US" sz="3360" dirty="0" err="1">
                <a:solidFill>
                  <a:srgbClr val="FFFF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Garet"/>
                <a:sym typeface="Garet"/>
              </a:rPr>
              <a:t>站點</a:t>
            </a:r>
            <a:r>
              <a:rPr lang="en-US" sz="3360" dirty="0">
                <a:solidFill>
                  <a:srgbClr val="FFFF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Garet"/>
                <a:sym typeface="Garet"/>
              </a:rPr>
              <a:t>、</a:t>
            </a:r>
          </a:p>
          <a:p>
            <a:pPr algn="l">
              <a:lnSpc>
                <a:spcPts val="4032"/>
              </a:lnSpc>
            </a:pPr>
            <a:r>
              <a:rPr lang="en-US" sz="3360" dirty="0">
                <a:solidFill>
                  <a:srgbClr val="FFFF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Garet"/>
                <a:sym typeface="Garet"/>
              </a:rPr>
              <a:t>                     </a:t>
            </a:r>
            <a:r>
              <a:rPr lang="en-US" sz="3360" dirty="0" err="1">
                <a:solidFill>
                  <a:srgbClr val="FFFF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Garet"/>
                <a:sym typeface="Garet"/>
              </a:rPr>
              <a:t>多污染物</a:t>
            </a:r>
            <a:endParaRPr lang="en-US" sz="3360" dirty="0">
              <a:solidFill>
                <a:srgbClr val="FFFFFF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Garet"/>
              <a:sym typeface="Garet"/>
            </a:endParaRPr>
          </a:p>
          <a:p>
            <a:pPr algn="l">
              <a:lnSpc>
                <a:spcPts val="4032"/>
              </a:lnSpc>
            </a:pPr>
            <a:endParaRPr lang="en-US" sz="3360" dirty="0">
              <a:solidFill>
                <a:srgbClr val="FFFFFF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Garet"/>
              <a:sym typeface="Garet"/>
            </a:endParaRPr>
          </a:p>
          <a:p>
            <a:pPr algn="l">
              <a:lnSpc>
                <a:spcPts val="4032"/>
              </a:lnSpc>
            </a:pPr>
            <a:endParaRPr lang="en-US" sz="3360" dirty="0">
              <a:solidFill>
                <a:srgbClr val="FFFFFF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Garet"/>
              <a:sym typeface="Garet"/>
            </a:endParaRPr>
          </a:p>
        </p:txBody>
      </p:sp>
      <p:grpSp>
        <p:nvGrpSpPr>
          <p:cNvPr id="15" name="Group 15"/>
          <p:cNvGrpSpPr/>
          <p:nvPr/>
        </p:nvGrpSpPr>
        <p:grpSpPr>
          <a:xfrm>
            <a:off x="9521378" y="2929236"/>
            <a:ext cx="7608526" cy="5858094"/>
            <a:chOff x="0" y="0"/>
            <a:chExt cx="1880665" cy="1447996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1880665" cy="1447996"/>
            </a:xfrm>
            <a:custGeom>
              <a:avLst/>
              <a:gdLst/>
              <a:ahLst/>
              <a:cxnLst/>
              <a:rect l="l" t="t" r="r" b="b"/>
              <a:pathLst>
                <a:path w="1880665" h="1447996">
                  <a:moveTo>
                    <a:pt x="30526" y="0"/>
                  </a:moveTo>
                  <a:lnTo>
                    <a:pt x="1850139" y="0"/>
                  </a:lnTo>
                  <a:cubicBezTo>
                    <a:pt x="1858235" y="0"/>
                    <a:pt x="1865999" y="3216"/>
                    <a:pt x="1871724" y="8941"/>
                  </a:cubicBezTo>
                  <a:cubicBezTo>
                    <a:pt x="1877449" y="14666"/>
                    <a:pt x="1880665" y="22430"/>
                    <a:pt x="1880665" y="30526"/>
                  </a:cubicBezTo>
                  <a:lnTo>
                    <a:pt x="1880665" y="1417470"/>
                  </a:lnTo>
                  <a:cubicBezTo>
                    <a:pt x="1880665" y="1434329"/>
                    <a:pt x="1866998" y="1447996"/>
                    <a:pt x="1850139" y="1447996"/>
                  </a:cubicBezTo>
                  <a:lnTo>
                    <a:pt x="30526" y="1447996"/>
                  </a:lnTo>
                  <a:cubicBezTo>
                    <a:pt x="13667" y="1447996"/>
                    <a:pt x="0" y="1434329"/>
                    <a:pt x="0" y="1417470"/>
                  </a:cubicBezTo>
                  <a:lnTo>
                    <a:pt x="0" y="30526"/>
                  </a:lnTo>
                  <a:cubicBezTo>
                    <a:pt x="0" y="13667"/>
                    <a:pt x="13667" y="0"/>
                    <a:pt x="30526" y="0"/>
                  </a:cubicBezTo>
                  <a:close/>
                </a:path>
              </a:pathLst>
            </a:custGeom>
            <a:solidFill>
              <a:srgbClr val="0AAAA2"/>
            </a:solidFill>
          </p:spPr>
        </p:sp>
        <p:sp>
          <p:nvSpPr>
            <p:cNvPr id="17" name="TextBox 17"/>
            <p:cNvSpPr txBox="1"/>
            <p:nvPr/>
          </p:nvSpPr>
          <p:spPr>
            <a:xfrm>
              <a:off x="0" y="-38100"/>
              <a:ext cx="1880665" cy="148609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8" name="TextBox 18"/>
          <p:cNvSpPr txBox="1"/>
          <p:nvPr/>
        </p:nvSpPr>
        <p:spPr>
          <a:xfrm>
            <a:off x="9955828" y="3385041"/>
            <a:ext cx="6739626" cy="48731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835"/>
              </a:lnSpc>
            </a:pPr>
            <a:r>
              <a:rPr lang="en-US" sz="3196" b="1" dirty="0" err="1">
                <a:solidFill>
                  <a:srgbClr val="FFFF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Garet Bold"/>
                <a:sym typeface="Garet Bold"/>
              </a:rPr>
              <a:t>頁面配置</a:t>
            </a:r>
            <a:endParaRPr lang="en-US" sz="3196" b="1" dirty="0">
              <a:solidFill>
                <a:srgbClr val="FFFFFF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Garet Bold"/>
              <a:sym typeface="Garet Bold"/>
            </a:endParaRPr>
          </a:p>
        </p:txBody>
      </p:sp>
      <p:sp>
        <p:nvSpPr>
          <p:cNvPr id="19" name="TextBox 19"/>
          <p:cNvSpPr txBox="1"/>
          <p:nvPr/>
        </p:nvSpPr>
        <p:spPr>
          <a:xfrm>
            <a:off x="10102090" y="4025331"/>
            <a:ext cx="6739626" cy="435004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833"/>
              </a:lnSpc>
            </a:pPr>
            <a:r>
              <a:rPr lang="en-US" sz="2738" dirty="0">
                <a:solidFill>
                  <a:srgbClr val="FFFF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Garet"/>
                <a:sym typeface="Garet"/>
              </a:rPr>
              <a:t>●</a:t>
            </a:r>
            <a:r>
              <a:rPr lang="en-US" sz="2738" dirty="0" err="1">
                <a:solidFill>
                  <a:srgbClr val="FFFF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Garet"/>
                <a:sym typeface="Garet"/>
              </a:rPr>
              <a:t>總覽:原始表格、品質檢查、KPI概覽</a:t>
            </a:r>
            <a:endParaRPr lang="en-US" sz="2738" dirty="0">
              <a:solidFill>
                <a:srgbClr val="FFFFFF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Garet"/>
              <a:sym typeface="Garet"/>
            </a:endParaRPr>
          </a:p>
          <a:p>
            <a:pPr algn="just">
              <a:lnSpc>
                <a:spcPts val="3833"/>
              </a:lnSpc>
            </a:pPr>
            <a:endParaRPr lang="en-US" sz="2738" dirty="0">
              <a:solidFill>
                <a:srgbClr val="FFFFFF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Garet"/>
              <a:sym typeface="Garet"/>
            </a:endParaRPr>
          </a:p>
          <a:p>
            <a:pPr algn="just">
              <a:lnSpc>
                <a:spcPts val="3833"/>
              </a:lnSpc>
            </a:pPr>
            <a:r>
              <a:rPr lang="en-US" sz="2738" dirty="0">
                <a:solidFill>
                  <a:srgbClr val="FFFF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Garet"/>
                <a:sym typeface="Garet"/>
              </a:rPr>
              <a:t>●</a:t>
            </a:r>
            <a:r>
              <a:rPr lang="en-US" sz="2738" dirty="0" err="1">
                <a:solidFill>
                  <a:srgbClr val="FFFF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Garet"/>
                <a:sym typeface="Garet"/>
              </a:rPr>
              <a:t>統計:月均趨勢、達標率、空間比較</a:t>
            </a:r>
            <a:endParaRPr lang="en-US" sz="2738" dirty="0">
              <a:solidFill>
                <a:srgbClr val="FFFFFF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Garet"/>
              <a:sym typeface="Garet"/>
            </a:endParaRPr>
          </a:p>
          <a:p>
            <a:pPr algn="just">
              <a:lnSpc>
                <a:spcPts val="3833"/>
              </a:lnSpc>
            </a:pPr>
            <a:endParaRPr lang="en-US" sz="2738" dirty="0">
              <a:solidFill>
                <a:srgbClr val="FFFFFF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Garet"/>
              <a:sym typeface="Garet"/>
            </a:endParaRPr>
          </a:p>
          <a:p>
            <a:pPr algn="just">
              <a:lnSpc>
                <a:spcPts val="3833"/>
              </a:lnSpc>
            </a:pPr>
            <a:r>
              <a:rPr lang="en-US" sz="2738" dirty="0">
                <a:solidFill>
                  <a:srgbClr val="FFFF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Garet"/>
                <a:sym typeface="Garet"/>
              </a:rPr>
              <a:t>●</a:t>
            </a:r>
            <a:r>
              <a:rPr lang="en-US" sz="2738" dirty="0" err="1">
                <a:solidFill>
                  <a:srgbClr val="FFFF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Garet"/>
                <a:sym typeface="Garet"/>
              </a:rPr>
              <a:t>規律:季節性</a:t>
            </a:r>
            <a:r>
              <a:rPr lang="en-US" sz="2738" dirty="0">
                <a:solidFill>
                  <a:srgbClr val="FFFF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Garet"/>
                <a:sym typeface="Garet"/>
              </a:rPr>
              <a:t>/</a:t>
            </a:r>
            <a:r>
              <a:rPr lang="en-US" sz="2738" dirty="0" err="1">
                <a:solidFill>
                  <a:srgbClr val="FFFF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Garet"/>
                <a:sym typeface="Garet"/>
              </a:rPr>
              <a:t>風速影響、關聯分析</a:t>
            </a:r>
            <a:endParaRPr lang="en-US" sz="2738" dirty="0">
              <a:solidFill>
                <a:srgbClr val="FFFFFF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Garet"/>
              <a:sym typeface="Garet"/>
            </a:endParaRPr>
          </a:p>
          <a:p>
            <a:pPr algn="just">
              <a:lnSpc>
                <a:spcPts val="3833"/>
              </a:lnSpc>
            </a:pPr>
            <a:endParaRPr lang="en-US" sz="2738" dirty="0">
              <a:solidFill>
                <a:srgbClr val="FFFFFF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Garet"/>
              <a:sym typeface="Garet"/>
            </a:endParaRPr>
          </a:p>
          <a:p>
            <a:pPr algn="just">
              <a:lnSpc>
                <a:spcPts val="3833"/>
              </a:lnSpc>
            </a:pPr>
            <a:r>
              <a:rPr lang="en-US" sz="2738" dirty="0">
                <a:solidFill>
                  <a:srgbClr val="FFFF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Garet"/>
                <a:sym typeface="Garet"/>
              </a:rPr>
              <a:t>●</a:t>
            </a:r>
            <a:r>
              <a:rPr lang="en-US" sz="2738" dirty="0" err="1">
                <a:solidFill>
                  <a:srgbClr val="FFFF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Garet"/>
                <a:sym typeface="Garet"/>
              </a:rPr>
              <a:t>決策:告警規則、健康建議、行動清單</a:t>
            </a:r>
            <a:endParaRPr lang="en-US" sz="2738" dirty="0">
              <a:solidFill>
                <a:srgbClr val="FFFFFF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Garet"/>
              <a:sym typeface="Garet"/>
            </a:endParaRPr>
          </a:p>
          <a:p>
            <a:pPr algn="just">
              <a:lnSpc>
                <a:spcPts val="3833"/>
              </a:lnSpc>
            </a:pPr>
            <a:endParaRPr lang="en-US" sz="2738" dirty="0">
              <a:solidFill>
                <a:srgbClr val="FFFFFF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Garet"/>
              <a:sym typeface="Garet"/>
            </a:endParaRPr>
          </a:p>
          <a:p>
            <a:pPr algn="just">
              <a:lnSpc>
                <a:spcPts val="3833"/>
              </a:lnSpc>
              <a:spcBef>
                <a:spcPct val="0"/>
              </a:spcBef>
            </a:pPr>
            <a:r>
              <a:rPr lang="en-US" sz="2738" dirty="0">
                <a:solidFill>
                  <a:srgbClr val="FFFF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Garet"/>
                <a:sym typeface="Garet"/>
              </a:rPr>
              <a:t>●</a:t>
            </a:r>
            <a:r>
              <a:rPr lang="en-US" sz="2738" dirty="0" err="1">
                <a:solidFill>
                  <a:srgbClr val="FFFF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Garet"/>
                <a:sym typeface="Garet"/>
              </a:rPr>
              <a:t>地圖:站點分布與AQI著色、點選細節</a:t>
            </a:r>
            <a:endParaRPr lang="en-US" sz="2738" dirty="0">
              <a:solidFill>
                <a:srgbClr val="FFFFFF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Garet"/>
              <a:sym typeface="Garet"/>
            </a:endParaRPr>
          </a:p>
        </p:txBody>
      </p:sp>
      <p:sp>
        <p:nvSpPr>
          <p:cNvPr id="20" name="Freeform 20"/>
          <p:cNvSpPr/>
          <p:nvPr/>
        </p:nvSpPr>
        <p:spPr>
          <a:xfrm>
            <a:off x="12903208" y="-2449076"/>
            <a:ext cx="4519124" cy="4519124"/>
          </a:xfrm>
          <a:custGeom>
            <a:avLst/>
            <a:gdLst/>
            <a:ahLst/>
            <a:cxnLst/>
            <a:rect l="l" t="t" r="r" b="b"/>
            <a:pathLst>
              <a:path w="4519124" h="4519124">
                <a:moveTo>
                  <a:pt x="0" y="0"/>
                </a:moveTo>
                <a:lnTo>
                  <a:pt x="4519124" y="0"/>
                </a:lnTo>
                <a:lnTo>
                  <a:pt x="4519124" y="4519125"/>
                </a:lnTo>
                <a:lnTo>
                  <a:pt x="0" y="4519125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14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089891">
                <a:alpha val="100000"/>
              </a:srgbClr>
            </a:gs>
            <a:gs pos="100000">
              <a:srgbClr val="00605B">
                <a:alpha val="100000"/>
              </a:srgbClr>
            </a:gs>
          </a:gsLst>
          <a:lin ang="27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8375029" y="1947062"/>
            <a:ext cx="9243486" cy="13252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11339"/>
              </a:lnSpc>
              <a:spcBef>
                <a:spcPct val="0"/>
              </a:spcBef>
            </a:pPr>
            <a:r>
              <a:rPr lang="en-US" sz="8099" b="1" dirty="0">
                <a:solidFill>
                  <a:srgbClr val="FFFF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Garet Bold"/>
                <a:sym typeface="Garet Bold"/>
              </a:rPr>
              <a:t>Thank you</a:t>
            </a:r>
          </a:p>
        </p:txBody>
      </p:sp>
      <p:grpSp>
        <p:nvGrpSpPr>
          <p:cNvPr id="3" name="Group 3"/>
          <p:cNvGrpSpPr/>
          <p:nvPr/>
        </p:nvGrpSpPr>
        <p:grpSpPr>
          <a:xfrm>
            <a:off x="-478335" y="-24477"/>
            <a:ext cx="13315894" cy="11678488"/>
            <a:chOff x="0" y="0"/>
            <a:chExt cx="695070" cy="6096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695070" cy="609600"/>
            </a:xfrm>
            <a:custGeom>
              <a:avLst/>
              <a:gdLst/>
              <a:ahLst/>
              <a:cxnLst/>
              <a:rect l="l" t="t" r="r" b="b"/>
              <a:pathLst>
                <a:path w="695070" h="609600">
                  <a:moveTo>
                    <a:pt x="491870" y="0"/>
                  </a:moveTo>
                  <a:lnTo>
                    <a:pt x="0" y="0"/>
                  </a:lnTo>
                  <a:lnTo>
                    <a:pt x="203200" y="609600"/>
                  </a:lnTo>
                  <a:lnTo>
                    <a:pt x="695070" y="609600"/>
                  </a:lnTo>
                  <a:lnTo>
                    <a:pt x="491870" y="0"/>
                  </a:lnTo>
                  <a:close/>
                </a:path>
              </a:pathLst>
            </a:custGeom>
            <a:gradFill rotWithShape="1">
              <a:gsLst>
                <a:gs pos="0">
                  <a:srgbClr val="08D6CC">
                    <a:alpha val="100000"/>
                  </a:srgbClr>
                </a:gs>
                <a:gs pos="100000">
                  <a:srgbClr val="00605B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id="5" name="TextBox 5"/>
            <p:cNvSpPr txBox="1"/>
            <p:nvPr/>
          </p:nvSpPr>
          <p:spPr>
            <a:xfrm>
              <a:off x="101600" y="-38100"/>
              <a:ext cx="491870" cy="6477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-1372598" y="-24477"/>
            <a:ext cx="10953446" cy="10391303"/>
            <a:chOff x="0" y="0"/>
            <a:chExt cx="642578" cy="60960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642578" cy="609600"/>
            </a:xfrm>
            <a:custGeom>
              <a:avLst/>
              <a:gdLst/>
              <a:ahLst/>
              <a:cxnLst/>
              <a:rect l="l" t="t" r="r" b="b"/>
              <a:pathLst>
                <a:path w="642578" h="609600">
                  <a:moveTo>
                    <a:pt x="439378" y="0"/>
                  </a:moveTo>
                  <a:lnTo>
                    <a:pt x="0" y="0"/>
                  </a:lnTo>
                  <a:lnTo>
                    <a:pt x="203200" y="609600"/>
                  </a:lnTo>
                  <a:lnTo>
                    <a:pt x="642578" y="609600"/>
                  </a:lnTo>
                  <a:lnTo>
                    <a:pt x="439378" y="0"/>
                  </a:lnTo>
                  <a:close/>
                </a:path>
              </a:pathLst>
            </a:custGeom>
            <a:blipFill>
              <a:blip r:embed="rId2"/>
              <a:stretch>
                <a:fillRect l="-21284" r="-21284"/>
              </a:stretch>
            </a:blipFill>
          </p:spPr>
        </p:sp>
      </p:grpSp>
      <p:sp>
        <p:nvSpPr>
          <p:cNvPr id="8" name="Freeform 8"/>
          <p:cNvSpPr/>
          <p:nvPr/>
        </p:nvSpPr>
        <p:spPr>
          <a:xfrm rot="-6457784">
            <a:off x="3918362" y="1274564"/>
            <a:ext cx="8913335" cy="935900"/>
          </a:xfrm>
          <a:custGeom>
            <a:avLst/>
            <a:gdLst/>
            <a:ahLst/>
            <a:cxnLst/>
            <a:rect l="l" t="t" r="r" b="b"/>
            <a:pathLst>
              <a:path w="8913335" h="935900">
                <a:moveTo>
                  <a:pt x="0" y="0"/>
                </a:moveTo>
                <a:lnTo>
                  <a:pt x="8913334" y="0"/>
                </a:lnTo>
                <a:lnTo>
                  <a:pt x="8913334" y="935900"/>
                </a:lnTo>
                <a:lnTo>
                  <a:pt x="0" y="9359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18999"/>
            </a:blip>
            <a:stretch>
              <a:fillRect/>
            </a:stretch>
          </a:blipFill>
        </p:spPr>
      </p:sp>
      <p:grpSp>
        <p:nvGrpSpPr>
          <p:cNvPr id="9" name="Group 9"/>
          <p:cNvGrpSpPr/>
          <p:nvPr/>
        </p:nvGrpSpPr>
        <p:grpSpPr>
          <a:xfrm>
            <a:off x="355688" y="7591705"/>
            <a:ext cx="10317362" cy="2775121"/>
            <a:chOff x="0" y="0"/>
            <a:chExt cx="2266375" cy="609600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2266375" cy="609600"/>
            </a:xfrm>
            <a:custGeom>
              <a:avLst/>
              <a:gdLst/>
              <a:ahLst/>
              <a:cxnLst/>
              <a:rect l="l" t="t" r="r" b="b"/>
              <a:pathLst>
                <a:path w="2266375" h="609600">
                  <a:moveTo>
                    <a:pt x="2063175" y="0"/>
                  </a:moveTo>
                  <a:lnTo>
                    <a:pt x="0" y="0"/>
                  </a:lnTo>
                  <a:lnTo>
                    <a:pt x="203200" y="609600"/>
                  </a:lnTo>
                  <a:lnTo>
                    <a:pt x="2266375" y="609600"/>
                  </a:lnTo>
                  <a:lnTo>
                    <a:pt x="2063175" y="0"/>
                  </a:lnTo>
                  <a:close/>
                </a:path>
              </a:pathLst>
            </a:custGeom>
            <a:gradFill rotWithShape="1">
              <a:gsLst>
                <a:gs pos="0">
                  <a:srgbClr val="08D6CC">
                    <a:alpha val="55000"/>
                  </a:srgbClr>
                </a:gs>
                <a:gs pos="100000">
                  <a:srgbClr val="00605B">
                    <a:alpha val="55000"/>
                  </a:srgbClr>
                </a:gs>
              </a:gsLst>
              <a:lin ang="2700000"/>
            </a:gradFill>
          </p:spPr>
        </p:sp>
        <p:sp>
          <p:nvSpPr>
            <p:cNvPr id="11" name="TextBox 11"/>
            <p:cNvSpPr txBox="1"/>
            <p:nvPr/>
          </p:nvSpPr>
          <p:spPr>
            <a:xfrm>
              <a:off x="101600" y="-38100"/>
              <a:ext cx="2063175" cy="6477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-1075597" y="2108987"/>
            <a:ext cx="5730837" cy="8596256"/>
            <a:chOff x="0" y="0"/>
            <a:chExt cx="406400" cy="609600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406400" cy="609600"/>
            </a:xfrm>
            <a:custGeom>
              <a:avLst/>
              <a:gdLst/>
              <a:ahLst/>
              <a:cxnLst/>
              <a:rect l="l" t="t" r="r" b="b"/>
              <a:pathLst>
                <a:path w="406400" h="609600">
                  <a:moveTo>
                    <a:pt x="203200" y="0"/>
                  </a:moveTo>
                  <a:lnTo>
                    <a:pt x="0" y="0"/>
                  </a:lnTo>
                  <a:lnTo>
                    <a:pt x="203200" y="609600"/>
                  </a:lnTo>
                  <a:lnTo>
                    <a:pt x="406400" y="609600"/>
                  </a:lnTo>
                  <a:lnTo>
                    <a:pt x="203200" y="0"/>
                  </a:lnTo>
                  <a:close/>
                </a:path>
              </a:pathLst>
            </a:custGeom>
            <a:gradFill rotWithShape="1">
              <a:gsLst>
                <a:gs pos="0">
                  <a:srgbClr val="08D6CC">
                    <a:alpha val="0"/>
                  </a:srgbClr>
                </a:gs>
                <a:gs pos="100000">
                  <a:srgbClr val="00605B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id="14" name="TextBox 14"/>
            <p:cNvSpPr txBox="1"/>
            <p:nvPr/>
          </p:nvSpPr>
          <p:spPr>
            <a:xfrm>
              <a:off x="101600" y="-38100"/>
              <a:ext cx="203200" cy="6477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5" name="Freeform 15"/>
          <p:cNvSpPr/>
          <p:nvPr/>
        </p:nvSpPr>
        <p:spPr>
          <a:xfrm rot="-1062160">
            <a:off x="-374980" y="999012"/>
            <a:ext cx="1461335" cy="3068420"/>
          </a:xfrm>
          <a:custGeom>
            <a:avLst/>
            <a:gdLst/>
            <a:ahLst/>
            <a:cxnLst/>
            <a:rect l="l" t="t" r="r" b="b"/>
            <a:pathLst>
              <a:path w="1461335" h="3068420">
                <a:moveTo>
                  <a:pt x="0" y="0"/>
                </a:moveTo>
                <a:lnTo>
                  <a:pt x="1461335" y="0"/>
                </a:lnTo>
                <a:lnTo>
                  <a:pt x="1461335" y="3068420"/>
                </a:lnTo>
                <a:lnTo>
                  <a:pt x="0" y="306842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44999"/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grpSp>
        <p:nvGrpSpPr>
          <p:cNvPr id="16" name="Group 16"/>
          <p:cNvGrpSpPr/>
          <p:nvPr/>
        </p:nvGrpSpPr>
        <p:grpSpPr>
          <a:xfrm>
            <a:off x="12803146" y="6949195"/>
            <a:ext cx="5482396" cy="841072"/>
            <a:chOff x="0" y="0"/>
            <a:chExt cx="2121423" cy="221517"/>
          </a:xfrm>
        </p:grpSpPr>
        <p:sp>
          <p:nvSpPr>
            <p:cNvPr id="17" name="Freeform 17"/>
            <p:cNvSpPr/>
            <p:nvPr/>
          </p:nvSpPr>
          <p:spPr>
            <a:xfrm>
              <a:off x="0" y="0"/>
              <a:ext cx="2121423" cy="221517"/>
            </a:xfrm>
            <a:custGeom>
              <a:avLst/>
              <a:gdLst/>
              <a:ahLst/>
              <a:cxnLst/>
              <a:rect l="l" t="t" r="r" b="b"/>
              <a:pathLst>
                <a:path w="2121423" h="221517">
                  <a:moveTo>
                    <a:pt x="0" y="0"/>
                  </a:moveTo>
                  <a:lnTo>
                    <a:pt x="2121423" y="0"/>
                  </a:lnTo>
                  <a:lnTo>
                    <a:pt x="2121423" y="221517"/>
                  </a:lnTo>
                  <a:lnTo>
                    <a:pt x="0" y="221517"/>
                  </a:lnTo>
                  <a:close/>
                </a:path>
              </a:pathLst>
            </a:custGeom>
            <a:gradFill rotWithShape="1">
              <a:gsLst>
                <a:gs pos="0">
                  <a:srgbClr val="08D6CC">
                    <a:alpha val="0"/>
                  </a:srgbClr>
                </a:gs>
                <a:gs pos="100000">
                  <a:srgbClr val="00605B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18" name="TextBox 18"/>
            <p:cNvSpPr txBox="1"/>
            <p:nvPr/>
          </p:nvSpPr>
          <p:spPr>
            <a:xfrm>
              <a:off x="0" y="-38100"/>
              <a:ext cx="2121423" cy="25961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9" name="TextBox 19"/>
          <p:cNvSpPr txBox="1"/>
          <p:nvPr/>
        </p:nvSpPr>
        <p:spPr>
          <a:xfrm>
            <a:off x="12163704" y="6949195"/>
            <a:ext cx="5778258" cy="78750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6469"/>
              </a:lnSpc>
              <a:spcBef>
                <a:spcPct val="0"/>
              </a:spcBef>
            </a:pPr>
            <a:r>
              <a:rPr lang="en-US" sz="4621" b="1" dirty="0" err="1">
                <a:solidFill>
                  <a:srgbClr val="FFFF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Garet Bold"/>
                <a:sym typeface="Garet Bold"/>
              </a:rPr>
              <a:t>網頁系統展示</a:t>
            </a:r>
            <a:endParaRPr lang="en-US" sz="4621" b="1" dirty="0">
              <a:solidFill>
                <a:srgbClr val="FFFFFF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Garet Bold"/>
              <a:sym typeface="Garet Bold"/>
            </a:endParaRPr>
          </a:p>
        </p:txBody>
      </p:sp>
      <p:sp>
        <p:nvSpPr>
          <p:cNvPr id="20" name="TextBox 20"/>
          <p:cNvSpPr txBox="1"/>
          <p:nvPr/>
        </p:nvSpPr>
        <p:spPr>
          <a:xfrm>
            <a:off x="1028700" y="3764350"/>
            <a:ext cx="16434728" cy="205041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8259"/>
              </a:lnSpc>
            </a:pPr>
            <a:r>
              <a:rPr lang="en-US" sz="5899" b="1" dirty="0" err="1">
                <a:solidFill>
                  <a:srgbClr val="FFFF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Garet Bold"/>
                <a:sym typeface="Garet Bold"/>
              </a:rPr>
              <a:t>未來方向依照環境部</a:t>
            </a:r>
            <a:endParaRPr lang="en-US" sz="5899" b="1" dirty="0">
              <a:solidFill>
                <a:srgbClr val="FFFFFF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Garet Bold"/>
              <a:sym typeface="Garet Bold"/>
            </a:endParaRPr>
          </a:p>
          <a:p>
            <a:pPr algn="r">
              <a:lnSpc>
                <a:spcPts val="8259"/>
              </a:lnSpc>
              <a:spcBef>
                <a:spcPct val="0"/>
              </a:spcBef>
            </a:pPr>
            <a:r>
              <a:rPr lang="en-US" sz="5899" b="1" dirty="0" err="1">
                <a:solidFill>
                  <a:srgbClr val="FFFF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Garet Bold"/>
                <a:sym typeface="Garet Bold"/>
              </a:rPr>
              <a:t>資料給予智慧建議</a:t>
            </a:r>
            <a:endParaRPr lang="en-US" sz="5899" b="1" dirty="0">
              <a:solidFill>
                <a:srgbClr val="FFFFFF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Garet Bold"/>
              <a:sym typeface="Garet Bold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</TotalTime>
  <Words>253</Words>
  <Application>Microsoft Office PowerPoint</Application>
  <PresentationFormat>自訂</PresentationFormat>
  <Paragraphs>51</Paragraphs>
  <Slides>5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6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5</vt:i4>
      </vt:variant>
    </vt:vector>
  </HeadingPairs>
  <TitlesOfParts>
    <vt:vector size="12" baseType="lpstr">
      <vt:lpstr>Canva Sans</vt:lpstr>
      <vt:lpstr>Calibri</vt:lpstr>
      <vt:lpstr>微軟正黑體</vt:lpstr>
      <vt:lpstr>Garet</vt:lpstr>
      <vt:lpstr>Garet Bold</vt:lpstr>
      <vt:lpstr>Arial</vt:lpstr>
      <vt:lpstr>Office Theme</vt:lpstr>
      <vt:lpstr>PowerPoint 簡報</vt:lpstr>
      <vt:lpstr>PowerPoint 簡報</vt:lpstr>
      <vt:lpstr>PowerPoint 簡報</vt:lpstr>
      <vt:lpstr>PowerPoint 簡報</vt:lpstr>
      <vt:lpstr>PowerPoint 簡報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人工智慧實務期中簡報報告ppt</dc:title>
  <cp:lastModifiedBy>驄杰 潘</cp:lastModifiedBy>
  <cp:revision>4</cp:revision>
  <dcterms:created xsi:type="dcterms:W3CDTF">2006-08-16T00:00:00Z</dcterms:created>
  <dcterms:modified xsi:type="dcterms:W3CDTF">2025-10-14T13:55:44Z</dcterms:modified>
  <dc:identifier>DAG1fFHzP1I</dc:identifier>
</cp:coreProperties>
</file>

<file path=docProps/thumbnail.jpeg>
</file>